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648" r:id="rId2"/>
  </p:sldMasterIdLst>
  <p:notesMasterIdLst>
    <p:notesMasterId r:id="rId21"/>
  </p:notesMasterIdLst>
  <p:sldIdLst>
    <p:sldId id="329" r:id="rId3"/>
    <p:sldId id="344" r:id="rId4"/>
    <p:sldId id="342" r:id="rId5"/>
    <p:sldId id="331" r:id="rId6"/>
    <p:sldId id="345" r:id="rId7"/>
    <p:sldId id="351" r:id="rId8"/>
    <p:sldId id="330" r:id="rId9"/>
    <p:sldId id="333" r:id="rId10"/>
    <p:sldId id="332" r:id="rId11"/>
    <p:sldId id="346" r:id="rId12"/>
    <p:sldId id="348" r:id="rId13"/>
    <p:sldId id="335" r:id="rId14"/>
    <p:sldId id="336" r:id="rId15"/>
    <p:sldId id="349" r:id="rId16"/>
    <p:sldId id="337" r:id="rId17"/>
    <p:sldId id="338" r:id="rId18"/>
    <p:sldId id="343" r:id="rId19"/>
    <p:sldId id="35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Mulish" pitchFamily="2" charset="0"/>
      <p:regular r:id="rId26"/>
      <p:bold r:id="rId27"/>
      <p:italic r:id="rId28"/>
      <p:boldItalic r:id="rId29"/>
    </p:embeddedFont>
    <p:embeddedFont>
      <p:font typeface="MULISH REGULAR ROMAN" panose="020B0604020202020204" charset="0"/>
      <p:regular r:id="rId30"/>
    </p:embeddedFont>
    <p:embeddedFont>
      <p:font typeface="MULISH ROMAN" panose="020B0604020202020204" charset="0"/>
      <p:regular r:id="rId31"/>
    </p:embeddedFont>
    <p:embeddedFont>
      <p:font typeface="Nunito Black" pitchFamily="2" charset="0"/>
      <p:bold r:id="rId32"/>
      <p:italic r:id="rId33"/>
      <p:boldItalic r:id="rId34"/>
    </p:embeddedFont>
    <p:embeddedFont>
      <p:font typeface="Nunito ExtraBold" pitchFamily="2" charset="0"/>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5C8882-0C6E-E833-01A4-477559B02ABC}" name="Astrid Grunert Rantorp" initials="AGR" userId="S::agr@Friluftsraadet.dk::d54c9591-4319-4c03-abc3-9d55a79e59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an Magnus Nielsen" initials="KMN" lastIdx="1" clrIdx="0">
    <p:extLst>
      <p:ext uri="{19B8F6BF-5375-455C-9EA6-DF929625EA0E}">
        <p15:presenceInfo xmlns:p15="http://schemas.microsoft.com/office/powerpoint/2012/main" userId="S::kmag@cloudfactory.dk::59bd9f69-e3ff-4c24-97b6-d8b9c6d538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8E7"/>
    <a:srgbClr val="B7E7BC"/>
    <a:srgbClr val="D1CDCC"/>
    <a:srgbClr val="030121"/>
    <a:srgbClr val="1B463E"/>
    <a:srgbClr val="80E9FF"/>
    <a:srgbClr val="7A73BD"/>
    <a:srgbClr val="283F54"/>
    <a:srgbClr val="002F5F"/>
    <a:srgbClr val="182B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D88C25-9674-47CC-ADB4-B8FC8F1642AB}" v="258" dt="2022-12-01T12:23:22.66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60" autoAdjust="0"/>
    <p:restoredTop sz="82186" autoAdjust="0"/>
  </p:normalViewPr>
  <p:slideViewPr>
    <p:cSldViewPr>
      <p:cViewPr varScale="1">
        <p:scale>
          <a:sx n="66" d="100"/>
          <a:sy n="66" d="100"/>
        </p:scale>
        <p:origin x="496" y="4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tx>
            <c:strRef>
              <c:f>'Ark1'!$B$1</c:f>
              <c:strCache>
                <c:ptCount val="1"/>
                <c:pt idx="0">
                  <c:v>2019</c:v>
                </c:pt>
              </c:strCache>
            </c:strRef>
          </c:tx>
          <c:spPr>
            <a:solidFill>
              <a:schemeClr val="accent4">
                <a:shade val="76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'Ark1'!$B$2:$B$8</c:f>
              <c:numCache>
                <c:formatCode>#,##0</c:formatCode>
                <c:ptCount val="7"/>
                <c:pt idx="0">
                  <c:v>27000</c:v>
                </c:pt>
                <c:pt idx="1">
                  <c:v>4598000</c:v>
                </c:pt>
                <c:pt idx="2">
                  <c:v>7091000</c:v>
                </c:pt>
                <c:pt idx="3">
                  <c:v>4055000</c:v>
                </c:pt>
                <c:pt idx="4">
                  <c:v>616000</c:v>
                </c:pt>
                <c:pt idx="5">
                  <c:v>547000</c:v>
                </c:pt>
                <c:pt idx="6">
                  <c:v>10867000</c:v>
                </c:pt>
              </c:numCache>
            </c:numRef>
          </c:val>
          <c:extLst>
            <c:ext xmlns:c16="http://schemas.microsoft.com/office/drawing/2014/chart" uri="{C3380CC4-5D6E-409C-BE32-E72D297353CC}">
              <c16:uniqueId val="{00000000-0EA4-A74F-A02C-83ECDD362121}"/>
            </c:ext>
          </c:extLst>
        </c:ser>
        <c:ser>
          <c:idx val="1"/>
          <c:order val="1"/>
          <c:tx>
            <c:strRef>
              <c:f>'Ark1'!$C$1</c:f>
              <c:strCache>
                <c:ptCount val="1"/>
                <c:pt idx="0">
                  <c:v>2018</c:v>
                </c:pt>
              </c:strCache>
            </c:strRef>
          </c:tx>
          <c:spPr>
            <a:solidFill>
              <a:schemeClr val="accent4">
                <a:tint val="77000"/>
              </a:schemeClr>
            </a:solidFill>
            <a:ln>
              <a:noFill/>
            </a:ln>
            <a:effectLst/>
          </c:spPr>
          <c:invertIfNegative val="0"/>
          <c:cat>
            <c:strRef>
              <c:f>'Ark1'!$A$2:$A$8</c:f>
              <c:strCache>
                <c:ptCount val="7"/>
                <c:pt idx="0">
                  <c:v>Øvrige indtægter</c:v>
                </c:pt>
                <c:pt idx="1">
                  <c:v>Udlodningsadministration</c:v>
                </c:pt>
                <c:pt idx="2">
                  <c:v>Projektindtægter</c:v>
                </c:pt>
                <c:pt idx="3">
                  <c:v>Programindtægter</c:v>
                </c:pt>
                <c:pt idx="4">
                  <c:v>Huslejeindtægter</c:v>
                </c:pt>
                <c:pt idx="5">
                  <c:v>Kontingenter</c:v>
                </c:pt>
                <c:pt idx="6">
                  <c:v>Driftstilskud</c:v>
                </c:pt>
              </c:strCache>
            </c:strRef>
          </c:cat>
          <c:val>
            <c:numRef>
              <c:f>'Ark1'!$C$2:$C$8</c:f>
              <c:numCache>
                <c:formatCode>#,##0</c:formatCode>
                <c:ptCount val="7"/>
                <c:pt idx="0">
                  <c:v>426000</c:v>
                </c:pt>
                <c:pt idx="1">
                  <c:v>3823000</c:v>
                </c:pt>
                <c:pt idx="2">
                  <c:v>6802000</c:v>
                </c:pt>
                <c:pt idx="3">
                  <c:v>3915000</c:v>
                </c:pt>
                <c:pt idx="4">
                  <c:v>625000</c:v>
                </c:pt>
                <c:pt idx="5">
                  <c:v>544000</c:v>
                </c:pt>
                <c:pt idx="6">
                  <c:v>10900000</c:v>
                </c:pt>
              </c:numCache>
            </c:numRef>
          </c:val>
          <c:extLst>
            <c:ext xmlns:c16="http://schemas.microsoft.com/office/drawing/2014/chart" uri="{C3380CC4-5D6E-409C-BE32-E72D297353CC}">
              <c16:uniqueId val="{00000001-0EA4-A74F-A02C-83ECDD362121}"/>
            </c:ext>
          </c:extLst>
        </c:ser>
        <c:dLbls>
          <c:showLegendKey val="0"/>
          <c:showVal val="0"/>
          <c:showCatName val="0"/>
          <c:showSerName val="0"/>
          <c:showPercent val="0"/>
          <c:showBubbleSize val="0"/>
        </c:dLbls>
        <c:gapWidth val="150"/>
        <c:axId val="550662992"/>
        <c:axId val="649484200"/>
      </c:barChart>
      <c:catAx>
        <c:axId val="550662992"/>
        <c:scaling>
          <c:orientation val="minMax"/>
        </c:scaling>
        <c:delete val="0"/>
        <c:axPos val="l"/>
        <c:numFmt formatCode="General" sourceLinked="1"/>
        <c:majorTickMark val="none"/>
        <c:minorTickMark val="none"/>
        <c:tickLblPos val="nextTo"/>
        <c:spPr>
          <a:noFill/>
          <a:ln w="9525" cap="flat" cmpd="sng" algn="ctr">
            <a:solidFill>
              <a:schemeClr val="accent5">
                <a:shade val="95000"/>
                <a:satMod val="10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crossAx val="649484200"/>
        <c:crosses val="autoZero"/>
        <c:auto val="1"/>
        <c:lblAlgn val="ctr"/>
        <c:lblOffset val="100"/>
        <c:noMultiLvlLbl val="0"/>
      </c:catAx>
      <c:valAx>
        <c:axId val="649484200"/>
        <c:scaling>
          <c:orientation val="minMax"/>
          <c:max val="11000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662992"/>
        <c:crosses val="autoZero"/>
        <c:crossBetween val="between"/>
        <c:dispUnits>
          <c:builtInUnit val="millions"/>
          <c:dispUnitsLbl>
            <c:layout>
              <c:manualLayout>
                <c:xMode val="edge"/>
                <c:yMode val="edge"/>
                <c:x val="0.75936138903194694"/>
                <c:y val="0.86725327576295841"/>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da-DK" sz="700" i="1" dirty="0"/>
                    <a:t>Millioner</a:t>
                  </a:r>
                </a:p>
              </c:rich>
            </c:tx>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dispUnitsLbl>
        </c:dispUnits>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egendEntry>
        <c:idx val="1"/>
        <c:txPr>
          <a:bodyPr rot="0" spcFirstLastPara="1" vertOverflow="ellipsis" vert="horz" wrap="square" anchor="ctr" anchorCtr="1"/>
          <a:lstStyle/>
          <a:p>
            <a:pPr>
              <a:defRPr sz="900" b="0" i="0" u="none" strike="noStrike" kern="1200" baseline="0">
                <a:solidFill>
                  <a:schemeClr val="tx1"/>
                </a:solidFill>
                <a:latin typeface="MULISH REGULAR ROMAN" pitchFamily="2" charset="77"/>
                <a:ea typeface="+mn-ea"/>
                <a:cs typeface="+mn-cs"/>
              </a:defRPr>
            </a:pPr>
            <a:endParaRPr lang="da-DK"/>
          </a:p>
        </c:txPr>
      </c:legendEntry>
      <c:layout>
        <c:manualLayout>
          <c:xMode val="edge"/>
          <c:yMode val="edge"/>
          <c:x val="0.72115821658642099"/>
          <c:y val="0.32096716258270663"/>
          <c:w val="0.14950467080988558"/>
          <c:h val="0.131617681942162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sz="90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15DA97-8CF4-4C5C-B80A-39CC5E52BAD4}" type="datetimeFigureOut">
              <a:rPr lang="en-US" smtClean="0"/>
              <a:t>2/28/2023</a:t>
            </a:fld>
            <a:endParaRPr lang="en-US" dirty="0"/>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7DFB9-C946-4047-828F-D90750D5A955}" type="slidenum">
              <a:rPr lang="en-US" smtClean="0"/>
              <a:t>‹nr.›</a:t>
            </a:fld>
            <a:endParaRPr lang="en-US" dirty="0"/>
          </a:p>
        </p:txBody>
      </p:sp>
    </p:spTree>
    <p:extLst>
      <p:ext uri="{BB962C8B-B14F-4D97-AF65-F5344CB8AC3E}">
        <p14:creationId xmlns:p14="http://schemas.microsoft.com/office/powerpoint/2010/main" val="66274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nstoredanske.lex.dk/biologisk_klassifikation" TargetMode="External"/><Relationship Id="rId7" Type="http://schemas.openxmlformats.org/officeDocument/2006/relationships/hyperlink" Target="https://denstoredanske.lex.dk/protiste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nstoredanske.lex.dk/fagocytose" TargetMode="External"/><Relationship Id="rId5" Type="http://schemas.openxmlformats.org/officeDocument/2006/relationships/hyperlink" Target="https://denstoredanske.lex.dk/slimsvampe" TargetMode="External"/><Relationship Id="rId4" Type="http://schemas.openxmlformats.org/officeDocument/2006/relationships/hyperlink" Target="https://denstoredanske.lex.dk/Glomu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nstoredanske.lex.dk/mykorrhiza"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enstoredanske.lex.dk/rustsvamp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enstoredanske.lex.dk/svampeforgiftn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ycokey.com/EducationProject/DKText/ordforklaringer/mycelium.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ycokey.com/EducationProject/DKText/ordforklaringer/hekseringe.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fs.fed.us/pnw/news/fungus.htm" TargetMode="External"/><Relationship Id="rId4" Type="http://schemas.openxmlformats.org/officeDocument/2006/relationships/hyperlink" Target="http://botit.botany.wisc.edu/toms_fungi/apr2002.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ycokey.com/EducationProject/DKText/ordforklaringer/basidiesvampe.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ycokey.com/EducationProject/DKText/ordforklaringer/sporer.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Alle billederne er fra Molslaboratoriet eller </a:t>
            </a:r>
            <a:r>
              <a:rPr lang="da-DK" dirty="0" err="1">
                <a:latin typeface="Mulish" pitchFamily="2" charset="0"/>
              </a:rPr>
              <a:t>Pixabay</a:t>
            </a:r>
            <a:r>
              <a:rPr lang="da-DK" dirty="0">
                <a:latin typeface="Mulish" pitchFamily="2" charset="0"/>
              </a:rPr>
              <a:t>. </a:t>
            </a:r>
          </a:p>
          <a:p>
            <a:endParaRPr lang="da-DK" dirty="0">
              <a:latin typeface="Mulish" pitchFamily="2" charset="0"/>
            </a:endParaRPr>
          </a:p>
          <a:p>
            <a:r>
              <a:rPr lang="da-DK" dirty="0">
                <a:latin typeface="Mulish" pitchFamily="2" charset="0"/>
              </a:rPr>
              <a:t>NOTE: </a:t>
            </a:r>
            <a:br>
              <a:rPr lang="da-DK" dirty="0">
                <a:latin typeface="Mulish" pitchFamily="2" charset="0"/>
              </a:rPr>
            </a:br>
            <a:r>
              <a:rPr lang="da-DK" dirty="0">
                <a:latin typeface="Mulish" pitchFamily="2" charset="0"/>
              </a:rPr>
              <a:t>Dette er en meget informativ side: </a:t>
            </a:r>
            <a:br>
              <a:rPr lang="da-DK" dirty="0">
                <a:latin typeface="Mulish" pitchFamily="2" charset="0"/>
              </a:rPr>
            </a:br>
            <a:r>
              <a:rPr lang="da-DK" dirty="0">
                <a:latin typeface="Mulish" pitchFamily="2" charset="0"/>
              </a:rPr>
              <a:t>https://naturenidanmark.lex.dk/Svampene</a:t>
            </a:r>
          </a:p>
        </p:txBody>
      </p:sp>
      <p:sp>
        <p:nvSpPr>
          <p:cNvPr id="4" name="Pladsholder til slidenummer 3"/>
          <p:cNvSpPr>
            <a:spLocks noGrp="1"/>
          </p:cNvSpPr>
          <p:nvPr>
            <p:ph type="sldNum" sz="quarter" idx="5"/>
          </p:nvPr>
        </p:nvSpPr>
        <p:spPr/>
        <p:txBody>
          <a:bodyPr/>
          <a:lstStyle/>
          <a:p>
            <a:fld id="{EF07DFB9-C946-4047-828F-D90750D5A955}" type="slidenum">
              <a:rPr lang="en-US" smtClean="0"/>
              <a:t>1</a:t>
            </a:fld>
            <a:endParaRPr lang="en-US" dirty="0"/>
          </a:p>
        </p:txBody>
      </p:sp>
    </p:spTree>
    <p:extLst>
      <p:ext uri="{BB962C8B-B14F-4D97-AF65-F5344CB8AC3E}">
        <p14:creationId xmlns:p14="http://schemas.microsoft.com/office/powerpoint/2010/main" val="217457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solidFill>
                  <a:srgbClr val="332F33"/>
                </a:solidFill>
                <a:effectLst/>
                <a:latin typeface="Mulish" pitchFamily="2" charset="0"/>
              </a:rPr>
              <a:t>Kilde: https://www.mycokey.com/EducationProject/DKText/ordforklaringer/frugtlegeme.html </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Frugtlegemet skal sørge for at sporerne spredes så effektivt som muligt. </a:t>
            </a:r>
          </a:p>
          <a:p>
            <a:r>
              <a:rPr lang="da-DK" i="0" dirty="0">
                <a:solidFill>
                  <a:srgbClr val="332F33"/>
                </a:solidFill>
                <a:effectLst/>
                <a:latin typeface="Mulish" pitchFamily="2" charset="0"/>
              </a:rPr>
              <a:t>Mange frugtlegemer har derfor en stok, der hæver dem op i luften, sådan at sporerne kan kastes ned i vinden og svæve bort. Andre svampe danner deres frugtlegemer højt oppe i træer, så sporerne lettere kan komme langt væk.</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Nogle arter bruger aktiv sporespredning. </a:t>
            </a:r>
          </a:p>
          <a:p>
            <a:r>
              <a:rPr lang="da-DK" i="0" dirty="0">
                <a:solidFill>
                  <a:srgbClr val="332F33"/>
                </a:solidFill>
                <a:effectLst/>
                <a:latin typeface="Mulish" pitchFamily="2" charset="0"/>
              </a:rPr>
              <a:t>Støvbolde og stinksvampe er oplagte eksempler men også trøfler er svampefrugtlegemer af denne type. De udvikles under jorden og må bruge dyr (ofte gnavere, svin og hjorte) for at blive spredt. For at de kan blive fundet afgiver de kraftige lugte, der tiltrækker dyrene.</a:t>
            </a:r>
            <a:endParaRPr lang="da-DK" dirty="0">
              <a:latin typeface="Mulish" pitchFamily="2"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Støvbolde: </a:t>
            </a:r>
            <a:r>
              <a:rPr lang="da-DK" dirty="0">
                <a:solidFill>
                  <a:srgbClr val="000000"/>
                </a:solidFill>
                <a:effectLst/>
                <a:latin typeface="Verdana" panose="020B0604030504040204" pitchFamily="34" charset="0"/>
              </a:rPr>
              <a:t>Hos støvboldene dannes sporerne inden i den runde svamp. Støvboldene åbner sig oftest med et lille hul i toppen, og når regndråber eller nogen/noget prikker til den modne svamp, ryger sporerne ud. Det ligner røg, men det er kun fordi der er så mange spore og de er meget små.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effectLst/>
                <a:latin typeface="Verdana" panose="020B0604030504040204" pitchFamily="34" charset="0"/>
              </a:rPr>
              <a:t>Støvboldenes videnskabelige navn: </a:t>
            </a:r>
            <a:r>
              <a:rPr lang="da-DK" dirty="0" err="1">
                <a:solidFill>
                  <a:srgbClr val="000000"/>
                </a:solidFill>
                <a:effectLst/>
                <a:latin typeface="Verdana" panose="020B0604030504040204" pitchFamily="34" charset="0"/>
              </a:rPr>
              <a:t>Lycoperdon</a:t>
            </a:r>
            <a:r>
              <a:rPr lang="da-DK" dirty="0">
                <a:solidFill>
                  <a:srgbClr val="000000"/>
                </a:solidFill>
                <a:effectLst/>
                <a:latin typeface="Verdana" panose="020B0604030504040204" pitchFamily="34" charset="0"/>
              </a:rPr>
              <a:t>, betyder "</a:t>
            </a:r>
            <a:r>
              <a:rPr lang="da-DK" b="1" dirty="0">
                <a:solidFill>
                  <a:srgbClr val="000000"/>
                </a:solidFill>
                <a:effectLst/>
                <a:latin typeface="Verdana" panose="020B0604030504040204" pitchFamily="34" charset="0"/>
              </a:rPr>
              <a:t>ulvefis</a:t>
            </a:r>
            <a:r>
              <a:rPr lang="da-DK" dirty="0">
                <a:solidFill>
                  <a:srgbClr val="000000"/>
                </a:solidFill>
                <a:effectLst/>
                <a:latin typeface="Verdana" panose="020B0604030504040204" pitchFamily="34" charset="0"/>
              </a:rPr>
              <a:t>", hvilket også er svampens folkelige navn mange steder.</a:t>
            </a:r>
            <a:br>
              <a:rPr lang="da-DK" dirty="0">
                <a:solidFill>
                  <a:srgbClr val="000000"/>
                </a:solidFill>
                <a:effectLst/>
                <a:latin typeface="Verdana" panose="020B0604030504040204" pitchFamily="34" charset="0"/>
              </a:rPr>
            </a:br>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11</a:t>
            </a:fld>
            <a:endParaRPr lang="en-US" dirty="0"/>
          </a:p>
        </p:txBody>
      </p:sp>
    </p:spTree>
    <p:extLst>
      <p:ext uri="{BB962C8B-B14F-4D97-AF65-F5344CB8AC3E}">
        <p14:creationId xmlns:p14="http://schemas.microsoft.com/office/powerpoint/2010/main" val="352604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12</a:t>
            </a:fld>
            <a:endParaRPr lang="en-US" dirty="0"/>
          </a:p>
        </p:txBody>
      </p:sp>
    </p:spTree>
    <p:extLst>
      <p:ext uri="{BB962C8B-B14F-4D97-AF65-F5344CB8AC3E}">
        <p14:creationId xmlns:p14="http://schemas.microsoft.com/office/powerpoint/2010/main" val="133130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203E51"/>
                </a:solidFill>
                <a:effectLst/>
                <a:latin typeface="Mulish" pitchFamily="2" charset="0"/>
              </a:rPr>
              <a:t>NOTE: </a:t>
            </a:r>
            <a:r>
              <a:rPr lang="da-DK" b="1" i="0" dirty="0">
                <a:solidFill>
                  <a:srgbClr val="203E51"/>
                </a:solidFill>
                <a:effectLst/>
                <a:latin typeface="Mulish" pitchFamily="2" charset="0"/>
              </a:rPr>
              <a:t>ØVELSE kan laves efter introduktionen. </a:t>
            </a:r>
          </a:p>
          <a:p>
            <a:pPr algn="l"/>
            <a:r>
              <a:rPr lang="da-DK" b="0" i="0" dirty="0">
                <a:solidFill>
                  <a:srgbClr val="203E51"/>
                </a:solidFill>
                <a:effectLst/>
                <a:latin typeface="Mulish" pitchFamily="2" charset="0"/>
              </a:rPr>
              <a:t>Eleverne skal se på de 5 forskellige rækker. </a:t>
            </a:r>
          </a:p>
          <a:p>
            <a:pPr algn="l"/>
            <a:r>
              <a:rPr lang="da-DK" b="0" i="0" dirty="0">
                <a:solidFill>
                  <a:srgbClr val="203E51"/>
                </a:solidFill>
                <a:effectLst/>
                <a:latin typeface="Mulish" pitchFamily="2" charset="0"/>
              </a:rPr>
              <a:t>Finde ud af hvorfor der er 5 forskellige</a:t>
            </a:r>
          </a:p>
          <a:p>
            <a:pPr algn="l"/>
            <a:r>
              <a:rPr lang="da-DK" b="0" i="0" dirty="0">
                <a:solidFill>
                  <a:srgbClr val="203E51"/>
                </a:solidFill>
                <a:effectLst/>
                <a:latin typeface="Mulish" pitchFamily="2" charset="0"/>
              </a:rPr>
              <a:t>Hvilke karakteristika der er ved hver række</a:t>
            </a:r>
          </a:p>
          <a:p>
            <a:pPr algn="l"/>
            <a:r>
              <a:rPr lang="da-DK" b="0" i="0" dirty="0">
                <a:solidFill>
                  <a:srgbClr val="203E51"/>
                </a:solidFill>
                <a:effectLst/>
                <a:latin typeface="Mulish" pitchFamily="2" charset="0"/>
              </a:rPr>
              <a:t>Hvordan ser de svampe der tilhører hver række ud.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Man kunne evt. dele eleverne ind i 5 grupper, og de skulle se på hver deres gruppe. </a:t>
            </a:r>
          </a:p>
          <a:p>
            <a:pPr algn="l"/>
            <a:r>
              <a:rPr lang="da-DK" b="0" i="0" dirty="0" err="1">
                <a:solidFill>
                  <a:srgbClr val="203E51"/>
                </a:solidFill>
                <a:effectLst/>
                <a:latin typeface="Mulish" pitchFamily="2" charset="0"/>
              </a:rPr>
              <a:t>Basidiesvampe</a:t>
            </a:r>
            <a:r>
              <a:rPr lang="da-DK" b="0" i="0" dirty="0">
                <a:solidFill>
                  <a:srgbClr val="203E51"/>
                </a:solidFill>
                <a:effectLst/>
                <a:latin typeface="Mulish" pitchFamily="2" charset="0"/>
              </a:rPr>
              <a:t> gruppen, vil nok finde mest information. Så her kunne man med fordel på forhånd fortælle der er forskel på hvor meget information der er om hver række. Hvilket kunne lægge op til diskussion om hvorfor det er sådan. Hvorfor ved vi meget om nogle svampe ?  Hvorfor er det svært at anslå hvor mange svampearter der er i verden?</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Kilde: https://denstoredanske.lex.dk/svampe_-_generel_oversigt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Den </a:t>
            </a:r>
            <a:r>
              <a:rPr lang="da-DK" b="0" i="0" dirty="0" err="1">
                <a:solidFill>
                  <a:srgbClr val="203E51"/>
                </a:solidFill>
                <a:effectLst/>
                <a:latin typeface="Mulish" pitchFamily="2" charset="0"/>
              </a:rPr>
              <a:t>storedanske</a:t>
            </a:r>
            <a:r>
              <a:rPr lang="da-DK" b="0" i="0" dirty="0">
                <a:solidFill>
                  <a:srgbClr val="203E51"/>
                </a:solidFill>
                <a:effectLst/>
                <a:latin typeface="Mulish" pitchFamily="2" charset="0"/>
              </a:rPr>
              <a:t> siger 1.5 hvor siden af BBC: https://www.bbcearth.com/news/8-fantastic-facts-about-fungi</a:t>
            </a:r>
          </a:p>
          <a:p>
            <a:pPr algn="l"/>
            <a:r>
              <a:rPr lang="da-DK" b="0" i="0" dirty="0">
                <a:solidFill>
                  <a:srgbClr val="203E51"/>
                </a:solidFill>
                <a:effectLst/>
                <a:latin typeface="Mulish" pitchFamily="2" charset="0"/>
              </a:rPr>
              <a:t>Siger de der er estimeret 3.8 millioner.</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Svampene er et rige, der omfatter meget forskelligartede livsformer. Det er anslået, at der findes over 1,5 millioner svampearter. Der er formodentlig mellem 8.000 og 10.000 arter i Danmark. Undertiden kaldes hele svampegruppen </a:t>
            </a:r>
            <a:r>
              <a:rPr lang="da-DK" b="0" i="1" dirty="0">
                <a:solidFill>
                  <a:srgbClr val="203E51"/>
                </a:solidFill>
                <a:effectLst/>
                <a:latin typeface="Mulish" pitchFamily="2" charset="0"/>
              </a:rPr>
              <a:t>botaniske svampe</a:t>
            </a:r>
            <a:r>
              <a:rPr lang="da-DK" b="0" i="0" dirty="0">
                <a:solidFill>
                  <a:srgbClr val="203E51"/>
                </a:solidFill>
                <a:effectLst/>
                <a:latin typeface="Mulish" pitchFamily="2" charset="0"/>
              </a:rPr>
              <a:t>, men den er egentlig nærmere beslægtet med dyreriget (se </a:t>
            </a:r>
            <a:r>
              <a:rPr lang="da-DK" b="0" i="0" u="none" strike="noStrike" dirty="0">
                <a:solidFill>
                  <a:srgbClr val="203E51"/>
                </a:solidFill>
                <a:effectLst/>
                <a:latin typeface="Mulish" pitchFamily="2" charset="0"/>
                <a:hlinkClick r:id="rId3"/>
              </a:rPr>
              <a:t>biologisk klassifikation</a:t>
            </a:r>
            <a:r>
              <a:rPr lang="da-DK" b="0" i="0" dirty="0">
                <a:solidFill>
                  <a:srgbClr val="203E51"/>
                </a:solidFill>
                <a:effectLst/>
                <a:latin typeface="Mulish" pitchFamily="2" charset="0"/>
              </a:rPr>
              <a:t>).</a:t>
            </a:r>
          </a:p>
          <a:p>
            <a:pPr algn="l"/>
            <a:br>
              <a:rPr lang="da-DK" b="0" i="0" dirty="0">
                <a:solidFill>
                  <a:srgbClr val="203E51"/>
                </a:solidFill>
                <a:effectLst/>
                <a:latin typeface="Mulish" pitchFamily="2" charset="0"/>
              </a:rPr>
            </a:br>
            <a:r>
              <a:rPr lang="da-DK" b="0" i="0" dirty="0">
                <a:solidFill>
                  <a:srgbClr val="203E51"/>
                </a:solidFill>
                <a:effectLst/>
                <a:latin typeface="Mulish" pitchFamily="2" charset="0"/>
              </a:rPr>
              <a:t>Svampene opdeles i fem rækker. Piskesvampene (</a:t>
            </a:r>
            <a:r>
              <a:rPr lang="da-DK" b="0" i="0" dirty="0" err="1">
                <a:solidFill>
                  <a:srgbClr val="203E51"/>
                </a:solidFill>
                <a:effectLst/>
                <a:latin typeface="Mulish" pitchFamily="2" charset="0"/>
              </a:rPr>
              <a:t>Chytridiomycota</a:t>
            </a:r>
            <a:r>
              <a:rPr lang="da-DK" b="0" i="0" dirty="0">
                <a:solidFill>
                  <a:srgbClr val="203E51"/>
                </a:solidFill>
                <a:effectLst/>
                <a:latin typeface="Mulish" pitchFamily="2" charset="0"/>
              </a:rPr>
              <a:t>) har </a:t>
            </a:r>
            <a:r>
              <a:rPr lang="da-DK" b="0" i="0" dirty="0" err="1">
                <a:solidFill>
                  <a:srgbClr val="203E51"/>
                </a:solidFill>
                <a:effectLst/>
                <a:latin typeface="Mulish" pitchFamily="2" charset="0"/>
              </a:rPr>
              <a:t>svingtrådsbærende</a:t>
            </a:r>
            <a:r>
              <a:rPr lang="da-DK" b="0" i="0" dirty="0">
                <a:solidFill>
                  <a:srgbClr val="203E51"/>
                </a:solidFill>
                <a:effectLst/>
                <a:latin typeface="Mulish" pitchFamily="2" charset="0"/>
              </a:rPr>
              <a:t> sporer. Koblingssvampene (</a:t>
            </a:r>
            <a:r>
              <a:rPr lang="da-DK" b="0" i="0" dirty="0" err="1">
                <a:solidFill>
                  <a:srgbClr val="203E51"/>
                </a:solidFill>
                <a:effectLst/>
                <a:latin typeface="Mulish" pitchFamily="2" charset="0"/>
              </a:rPr>
              <a:t>Zygomycota</a:t>
            </a:r>
            <a:r>
              <a:rPr lang="da-DK" b="0" i="0" dirty="0">
                <a:solidFill>
                  <a:srgbClr val="203E51"/>
                </a:solidFill>
                <a:effectLst/>
                <a:latin typeface="Mulish" pitchFamily="2" charset="0"/>
              </a:rPr>
              <a:t>) har et mycelium, der ikke er opdelt i celler vha. tværvægge. Rækken </a:t>
            </a:r>
            <a:r>
              <a:rPr lang="da-DK" b="0" i="0" dirty="0" err="1">
                <a:solidFill>
                  <a:srgbClr val="203E51"/>
                </a:solidFill>
                <a:effectLst/>
                <a:latin typeface="Mulish" pitchFamily="2" charset="0"/>
              </a:rPr>
              <a:t>Glomeromycota</a:t>
            </a:r>
            <a:r>
              <a:rPr lang="da-DK" b="0" i="0" dirty="0">
                <a:solidFill>
                  <a:srgbClr val="203E51"/>
                </a:solidFill>
                <a:effectLst/>
                <a:latin typeface="Mulish" pitchFamily="2" charset="0"/>
              </a:rPr>
              <a:t> danner som de eneste </a:t>
            </a:r>
            <a:r>
              <a:rPr lang="da-DK" b="0" i="0" dirty="0" err="1">
                <a:solidFill>
                  <a:srgbClr val="203E51"/>
                </a:solidFill>
                <a:effectLst/>
                <a:latin typeface="Mulish" pitchFamily="2" charset="0"/>
              </a:rPr>
              <a:t>arbuskulær</a:t>
            </a:r>
            <a:r>
              <a:rPr lang="da-DK" b="0" i="0" dirty="0">
                <a:solidFill>
                  <a:srgbClr val="203E51"/>
                </a:solidFill>
                <a:effectLst/>
                <a:latin typeface="Mulish" pitchFamily="2" charset="0"/>
              </a:rPr>
              <a:t> mykorrhiza (se </a:t>
            </a:r>
            <a:r>
              <a:rPr lang="da-DK" b="0" i="1" u="none" strike="noStrike" dirty="0" err="1">
                <a:solidFill>
                  <a:srgbClr val="203E51"/>
                </a:solidFill>
                <a:effectLst/>
                <a:latin typeface="Mulish" pitchFamily="2" charset="0"/>
                <a:hlinkClick r:id="rId4"/>
              </a:rPr>
              <a:t>Glomus</a:t>
            </a:r>
            <a:r>
              <a:rPr lang="da-DK" b="0" i="0" dirty="0">
                <a:solidFill>
                  <a:srgbClr val="203E51"/>
                </a:solidFill>
                <a:effectLst/>
                <a:latin typeface="Mulish" pitchFamily="2" charset="0"/>
              </a:rPr>
              <a:t>). Sæksvampene (eller sæksporesvampene, </a:t>
            </a:r>
            <a:r>
              <a:rPr lang="da-DK" b="0" i="0" dirty="0" err="1">
                <a:solidFill>
                  <a:srgbClr val="203E51"/>
                </a:solidFill>
                <a:effectLst/>
                <a:latin typeface="Mulish" pitchFamily="2" charset="0"/>
              </a:rPr>
              <a:t>Ascomycota</a:t>
            </a:r>
            <a:r>
              <a:rPr lang="da-DK" b="0" i="0" dirty="0">
                <a:solidFill>
                  <a:srgbClr val="203E51"/>
                </a:solidFill>
                <a:effectLst/>
                <a:latin typeface="Mulish" pitchFamily="2" charset="0"/>
              </a:rPr>
              <a:t>) danner sporerne i sporesække (</a:t>
            </a:r>
            <a:r>
              <a:rPr lang="da-DK" b="0" i="0" dirty="0" err="1">
                <a:solidFill>
                  <a:srgbClr val="203E51"/>
                </a:solidFill>
                <a:effectLst/>
                <a:latin typeface="Mulish" pitchFamily="2" charset="0"/>
              </a:rPr>
              <a:t>asci</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Basidiesvampene</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Basidiomycota</a:t>
            </a:r>
            <a:r>
              <a:rPr lang="da-DK" b="0" i="0" dirty="0">
                <a:solidFill>
                  <a:srgbClr val="203E51"/>
                </a:solidFill>
                <a:effectLst/>
                <a:latin typeface="Mulish" pitchFamily="2" charset="0"/>
              </a:rPr>
              <a:t>, stilksporesvampene) danner sporerne på </a:t>
            </a:r>
            <a:r>
              <a:rPr lang="da-DK" b="0" i="0" dirty="0" err="1">
                <a:solidFill>
                  <a:srgbClr val="203E51"/>
                </a:solidFill>
                <a:effectLst/>
                <a:latin typeface="Mulish" pitchFamily="2" charset="0"/>
              </a:rPr>
              <a:t>basidier</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Tidligere medregnedes desuden </a:t>
            </a:r>
            <a:r>
              <a:rPr lang="da-DK" b="0" i="0" dirty="0" err="1">
                <a:solidFill>
                  <a:srgbClr val="203E51"/>
                </a:solidFill>
                <a:effectLst/>
                <a:latin typeface="Mulish" pitchFamily="2" charset="0"/>
              </a:rPr>
              <a:t>ægsporesvampene</a:t>
            </a:r>
            <a:r>
              <a:rPr lang="da-DK" b="0" i="0" dirty="0">
                <a:solidFill>
                  <a:srgbClr val="203E51"/>
                </a:solidFill>
                <a:effectLst/>
                <a:latin typeface="Mulish" pitchFamily="2" charset="0"/>
              </a:rPr>
              <a:t> (</a:t>
            </a:r>
            <a:r>
              <a:rPr lang="da-DK" b="0" i="0" dirty="0" err="1">
                <a:solidFill>
                  <a:srgbClr val="203E51"/>
                </a:solidFill>
                <a:effectLst/>
                <a:latin typeface="Mulish" pitchFamily="2" charset="0"/>
              </a:rPr>
              <a:t>Oomycetes</a:t>
            </a:r>
            <a:r>
              <a:rPr lang="da-DK" b="0" i="0" dirty="0">
                <a:solidFill>
                  <a:srgbClr val="203E51"/>
                </a:solidFill>
                <a:effectLst/>
                <a:latin typeface="Mulish" pitchFamily="2" charset="0"/>
              </a:rPr>
              <a:t>), som nu betragtes som en slags alger, der har mistet evnen til at lave fotosyntese. De har cellulose i cellevæggene, sporer med svingtråde og placeres i riget </a:t>
            </a:r>
            <a:r>
              <a:rPr lang="da-DK" b="0" i="0" dirty="0" err="1">
                <a:solidFill>
                  <a:srgbClr val="203E51"/>
                </a:solidFill>
                <a:effectLst/>
                <a:latin typeface="Mulish" pitchFamily="2" charset="0"/>
              </a:rPr>
              <a:t>Chromista</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Gruppen </a:t>
            </a:r>
            <a:r>
              <a:rPr lang="da-DK" b="0" i="0" u="none" strike="noStrike" dirty="0">
                <a:solidFill>
                  <a:srgbClr val="203E51"/>
                </a:solidFill>
                <a:effectLst/>
                <a:latin typeface="Mulish" pitchFamily="2" charset="0"/>
                <a:hlinkClick r:id="rId5"/>
              </a:rPr>
              <a:t>slimsvampe</a:t>
            </a:r>
            <a:r>
              <a:rPr lang="da-DK" b="0" i="0" dirty="0">
                <a:solidFill>
                  <a:srgbClr val="203E51"/>
                </a:solidFill>
                <a:effectLst/>
                <a:latin typeface="Mulish" pitchFamily="2" charset="0"/>
              </a:rPr>
              <a:t> er traditionelt blevet placeret i svampegruppen, men de adskiller sig fra andre svampetyper på væsentlige punkter; de mangler således cellevægge og kan på samme måde som amøber optage fast føde ved </a:t>
            </a:r>
            <a:r>
              <a:rPr lang="da-DK" b="0" i="0" u="none" strike="noStrike" dirty="0">
                <a:solidFill>
                  <a:srgbClr val="203E51"/>
                </a:solidFill>
                <a:effectLst/>
                <a:latin typeface="Mulish" pitchFamily="2" charset="0"/>
                <a:hlinkClick r:id="rId6"/>
              </a:rPr>
              <a:t>fagocytose</a:t>
            </a:r>
            <a:r>
              <a:rPr lang="da-DK" b="0" i="0" dirty="0">
                <a:solidFill>
                  <a:srgbClr val="203E51"/>
                </a:solidFill>
                <a:effectLst/>
                <a:latin typeface="Mulish" pitchFamily="2" charset="0"/>
              </a:rPr>
              <a:t>. Slimsvampe regnes nu til </a:t>
            </a:r>
            <a:r>
              <a:rPr lang="da-DK" b="0" i="0" u="none" strike="noStrike" dirty="0" err="1">
                <a:solidFill>
                  <a:srgbClr val="203E51"/>
                </a:solidFill>
                <a:effectLst/>
                <a:latin typeface="Mulish" pitchFamily="2" charset="0"/>
                <a:hlinkClick r:id="rId7"/>
              </a:rPr>
              <a:t>protister</a:t>
            </a:r>
            <a:r>
              <a:rPr lang="da-DK" b="0" i="0" dirty="0">
                <a:solidFill>
                  <a:srgbClr val="203E51"/>
                </a:solidFill>
                <a:effectLst/>
                <a:latin typeface="Mulish" pitchFamily="2" charset="0"/>
              </a:rPr>
              <a:t>.</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13</a:t>
            </a:fld>
            <a:endParaRPr lang="en-US" dirty="0"/>
          </a:p>
        </p:txBody>
      </p:sp>
    </p:spTree>
    <p:extLst>
      <p:ext uri="{BB962C8B-B14F-4D97-AF65-F5344CB8AC3E}">
        <p14:creationId xmlns:p14="http://schemas.microsoft.com/office/powerpoint/2010/main" val="90797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latin typeface="Mulish" pitchFamily="2" charset="0"/>
              </a:rPr>
              <a:t>NOTE: </a:t>
            </a:r>
            <a:r>
              <a:rPr lang="da-DK" dirty="0">
                <a:latin typeface="Mulish" pitchFamily="2" charset="0"/>
              </a:rPr>
              <a:t>inddrag eleverne her, spørg dem hvorfor planterne har deres eget rige? Hvorfor er svampe ikke planter eller dyr? </a:t>
            </a: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14</a:t>
            </a:fld>
            <a:endParaRPr lang="en-US" dirty="0"/>
          </a:p>
        </p:txBody>
      </p:sp>
    </p:spTree>
    <p:extLst>
      <p:ext uri="{BB962C8B-B14F-4D97-AF65-F5344CB8AC3E}">
        <p14:creationId xmlns:p14="http://schemas.microsoft.com/office/powerpoint/2010/main" val="288070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03E51"/>
                </a:solidFill>
                <a:effectLst/>
                <a:latin typeface="Mulish" pitchFamily="2" charset="0"/>
              </a:rPr>
              <a:t>Svampe er egentlig tættere beslægtet med dyr end de er med planter. </a:t>
            </a:r>
          </a:p>
          <a:p>
            <a:pPr algn="l"/>
            <a:r>
              <a:rPr lang="da-DK" b="0" i="0" dirty="0">
                <a:solidFill>
                  <a:srgbClr val="203E51"/>
                </a:solidFill>
                <a:effectLst/>
                <a:latin typeface="Mulish" pitchFamily="2" charset="0"/>
              </a:rPr>
              <a:t>De er ikke dyr som os, men de er heller ikke planter. De har blandt andet ikke grønkorn og kan ikke leve af solen som ernæringskilde. De er nødt til at ”spise” for at overleve, hvis ikke de selv skal nedbryde kan de leve i tæt samarbejde med nogle andre arter, primært løvtræer. Svampene lever nede i rødderne af løvtræerne, her får svampene sukkerstoffer og svampene leverer næring.</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Kilde: https://denstoredanske.lex.dk/svampe_-_generel_oversigt </a:t>
            </a:r>
          </a:p>
          <a:p>
            <a:pPr algn="l"/>
            <a:endParaRPr lang="da-DK" b="0" i="0" dirty="0">
              <a:solidFill>
                <a:srgbClr val="203E51"/>
              </a:solidFill>
              <a:effectLst/>
              <a:latin typeface="Mulish" pitchFamily="2" charset="0"/>
            </a:endParaRPr>
          </a:p>
          <a:p>
            <a:pPr algn="l"/>
            <a:r>
              <a:rPr lang="da-DK" b="0" i="0" dirty="0">
                <a:solidFill>
                  <a:srgbClr val="203E51"/>
                </a:solidFill>
                <a:effectLst/>
                <a:latin typeface="Mulish" pitchFamily="2" charset="0"/>
              </a:rPr>
              <a:t>Symbiosebetegnelsen giver ingen oplysning om forholdet mellem de samlevende parter, men i de tilfælde, hvor symbiosen </a:t>
            </a:r>
          </a:p>
          <a:p>
            <a:pPr algn="l"/>
            <a:r>
              <a:rPr lang="da-DK" b="0" i="0" dirty="0">
                <a:solidFill>
                  <a:srgbClr val="203E51"/>
                </a:solidFill>
                <a:effectLst/>
                <a:latin typeface="Mulish" pitchFamily="2" charset="0"/>
              </a:rPr>
              <a:t>vides at være afbalanceret og til gensidig fordel, kaldes den </a:t>
            </a:r>
            <a:r>
              <a:rPr lang="da-DK" b="0" i="1" dirty="0" err="1">
                <a:solidFill>
                  <a:srgbClr val="203E51"/>
                </a:solidFill>
                <a:effectLst/>
                <a:latin typeface="Mulish" pitchFamily="2" charset="0"/>
              </a:rPr>
              <a:t>mutualistisk</a:t>
            </a:r>
            <a:r>
              <a:rPr lang="da-DK" b="0" i="0" dirty="0">
                <a:solidFill>
                  <a:srgbClr val="203E51"/>
                </a:solidFill>
                <a:effectLst/>
                <a:latin typeface="Mulish" pitchFamily="2" charset="0"/>
              </a:rPr>
              <a:t>. Eksempler herpå er lav og </a:t>
            </a:r>
            <a:r>
              <a:rPr lang="da-DK" b="0" i="0" u="none" strike="noStrike" dirty="0">
                <a:solidFill>
                  <a:srgbClr val="203E51"/>
                </a:solidFill>
                <a:effectLst/>
                <a:latin typeface="Mulish" pitchFamily="2" charset="0"/>
                <a:hlinkClick r:id="rId3"/>
              </a:rPr>
              <a:t>mykorrhiza</a:t>
            </a:r>
            <a:r>
              <a:rPr lang="da-DK" b="0" i="0" dirty="0">
                <a:solidFill>
                  <a:srgbClr val="203E51"/>
                </a:solidFill>
                <a:effectLst/>
                <a:latin typeface="Mulish" pitchFamily="2" charset="0"/>
              </a:rPr>
              <a:t>.</a:t>
            </a:r>
          </a:p>
          <a:p>
            <a:pPr algn="l"/>
            <a:r>
              <a:rPr lang="da-DK" b="0" i="0" dirty="0">
                <a:solidFill>
                  <a:srgbClr val="203E51"/>
                </a:solidFill>
                <a:effectLst/>
                <a:latin typeface="Mulish" pitchFamily="2" charset="0"/>
              </a:rPr>
              <a:t>I andre tilfælde tærer symbiosen så meget på værtsplanten, at denne vantrives eller går til grunde; man siger da, at symbiosen er parasitisk. Blandt svampene findes mange parasitter, fx meldug og </a:t>
            </a:r>
            <a:r>
              <a:rPr lang="da-DK" b="0" i="0" u="none" strike="noStrike" dirty="0">
                <a:solidFill>
                  <a:srgbClr val="203E51"/>
                </a:solidFill>
                <a:effectLst/>
                <a:latin typeface="Mulish" pitchFamily="2" charset="0"/>
                <a:hlinkClick r:id="rId4"/>
              </a:rPr>
              <a:t>rustsvampe</a:t>
            </a:r>
            <a:r>
              <a:rPr lang="da-DK" b="0" i="0" dirty="0">
                <a:solidFill>
                  <a:srgbClr val="203E51"/>
                </a:solidFill>
                <a:effectLst/>
                <a:latin typeface="Mulish" pitchFamily="2" charset="0"/>
              </a:rPr>
              <a:t>. Det er undertiden vanskeligt at vurdere, om der foreligger </a:t>
            </a:r>
            <a:r>
              <a:rPr lang="da-DK" b="0" i="0" dirty="0" err="1">
                <a:solidFill>
                  <a:srgbClr val="203E51"/>
                </a:solidFill>
                <a:effectLst/>
                <a:latin typeface="Mulish" pitchFamily="2" charset="0"/>
              </a:rPr>
              <a:t>mutualisme</a:t>
            </a:r>
            <a:r>
              <a:rPr lang="da-DK" b="0" i="0" dirty="0">
                <a:solidFill>
                  <a:srgbClr val="203E51"/>
                </a:solidFill>
                <a:effectLst/>
                <a:latin typeface="Mulish" pitchFamily="2" charset="0"/>
              </a:rPr>
              <a:t> eller </a:t>
            </a:r>
            <a:r>
              <a:rPr lang="da-DK" b="0" i="0" dirty="0" err="1">
                <a:solidFill>
                  <a:srgbClr val="203E51"/>
                </a:solidFill>
                <a:effectLst/>
                <a:latin typeface="Mulish" pitchFamily="2" charset="0"/>
              </a:rPr>
              <a:t>parasitisme</a:t>
            </a:r>
            <a:r>
              <a:rPr lang="da-DK" b="0" i="0" dirty="0">
                <a:solidFill>
                  <a:srgbClr val="203E51"/>
                </a:solidFill>
                <a:effectLst/>
                <a:latin typeface="Mulish" pitchFamily="2" charset="0"/>
              </a:rPr>
              <a:t>, idet der er en glidende overgang mellem de to former.</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15</a:t>
            </a:fld>
            <a:endParaRPr lang="en-US" dirty="0"/>
          </a:p>
        </p:txBody>
      </p:sp>
    </p:spTree>
    <p:extLst>
      <p:ext uri="{BB962C8B-B14F-4D97-AF65-F5344CB8AC3E}">
        <p14:creationId xmlns:p14="http://schemas.microsoft.com/office/powerpoint/2010/main" val="102263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chemeClr val="bg2"/>
                </a:solidFill>
                <a:effectLst/>
                <a:latin typeface="Mulish" pitchFamily="2" charset="0"/>
              </a:rPr>
              <a:t>NOTE: næste slide eks. På nogle der kan spises fra den danske natur.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chemeClr val="bg2"/>
              </a:solidFill>
              <a:effectLst/>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chemeClr val="bg2"/>
                </a:solidFill>
                <a:effectLst/>
                <a:latin typeface="Mulish" pitchFamily="2" charset="0"/>
              </a:rPr>
              <a:t>Svampe spiller en stor rolle som </a:t>
            </a:r>
            <a:r>
              <a:rPr lang="da-DK" b="0" i="0" dirty="0" err="1">
                <a:solidFill>
                  <a:schemeClr val="bg2"/>
                </a:solidFill>
                <a:effectLst/>
                <a:latin typeface="Mulish" pitchFamily="2" charset="0"/>
              </a:rPr>
              <a:t>nedbrydere</a:t>
            </a:r>
            <a:r>
              <a:rPr lang="da-DK" b="0" i="0" dirty="0">
                <a:solidFill>
                  <a:schemeClr val="bg2"/>
                </a:solidFill>
                <a:effectLst/>
                <a:latin typeface="Mulish" pitchFamily="2" charset="0"/>
              </a:rPr>
              <a:t> i økosystemer og dermed for stof- og energikredsløbene. Mange arter er sygdomsfremkaldende, og nogle er decideret giftige (se </a:t>
            </a:r>
            <a:r>
              <a:rPr lang="da-DK" b="0" i="0" u="none" strike="noStrike" dirty="0">
                <a:solidFill>
                  <a:schemeClr val="bg2"/>
                </a:solidFill>
                <a:effectLst/>
                <a:latin typeface="Mulish" pitchFamily="2" charset="0"/>
                <a:hlinkClick r:id="rId3">
                  <a:extLst>
                    <a:ext uri="{A12FA001-AC4F-418D-AE19-62706E023703}">
                      <ahyp:hlinkClr xmlns:ahyp="http://schemas.microsoft.com/office/drawing/2018/hyperlinkcolor" val="tx"/>
                    </a:ext>
                  </a:extLst>
                </a:hlinkClick>
              </a:rPr>
              <a:t>svampeforgiftning</a:t>
            </a:r>
            <a:r>
              <a:rPr lang="da-DK" b="0" i="0" dirty="0">
                <a:solidFill>
                  <a:schemeClr val="bg2"/>
                </a:solidFill>
                <a:effectLst/>
                <a:latin typeface="Mulish" pitchFamily="2" charset="0"/>
              </a:rPr>
              <a:t>). Andre, fx arter af </a:t>
            </a:r>
            <a:r>
              <a:rPr lang="da-DK" b="0" i="1" dirty="0" err="1">
                <a:solidFill>
                  <a:schemeClr val="bg2"/>
                </a:solidFill>
                <a:effectLst/>
                <a:latin typeface="Mulish" pitchFamily="2" charset="0"/>
              </a:rPr>
              <a:t>Penicillium</a:t>
            </a:r>
            <a:r>
              <a:rPr lang="da-DK" b="0" i="0" dirty="0">
                <a:solidFill>
                  <a:schemeClr val="bg2"/>
                </a:solidFill>
                <a:effectLst/>
                <a:latin typeface="Mulish" pitchFamily="2" charset="0"/>
              </a:rPr>
              <a:t>, producerer stoffer, der kan benyttes i sygdomsbekæmpelsen, og atter andre benyttes i levnedsmiddelproduktionen.</a:t>
            </a:r>
            <a:endParaRPr lang="da-DK" dirty="0">
              <a:solidFill>
                <a:schemeClr val="bg2"/>
              </a:solidFill>
              <a:latin typeface="Mulish" pitchFamily="2" charset="0"/>
            </a:endParaRP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16</a:t>
            </a:fld>
            <a:endParaRPr lang="en-US" dirty="0"/>
          </a:p>
        </p:txBody>
      </p:sp>
    </p:spTree>
    <p:extLst>
      <p:ext uri="{BB962C8B-B14F-4D97-AF65-F5344CB8AC3E}">
        <p14:creationId xmlns:p14="http://schemas.microsoft.com/office/powerpoint/2010/main" val="1001529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18</a:t>
            </a:fld>
            <a:endParaRPr lang="en-US" dirty="0"/>
          </a:p>
        </p:txBody>
      </p:sp>
    </p:spTree>
    <p:extLst>
      <p:ext uri="{BB962C8B-B14F-4D97-AF65-F5344CB8AC3E}">
        <p14:creationId xmlns:p14="http://schemas.microsoft.com/office/powerpoint/2010/main" val="59817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latin typeface="Mulish" pitchFamily="2" charset="0"/>
              </a:rPr>
              <a:t>NOTE: </a:t>
            </a:r>
            <a:br>
              <a:rPr lang="da-DK" dirty="0">
                <a:latin typeface="Mulish" pitchFamily="2" charset="0"/>
              </a:rPr>
            </a:br>
            <a:r>
              <a:rPr lang="da-DK" dirty="0">
                <a:latin typeface="Mulish" pitchFamily="2" charset="0"/>
              </a:rPr>
              <a:t>Snak sammen 2-5 minutter, evt. tegn forskellige typer</a:t>
            </a:r>
          </a:p>
        </p:txBody>
      </p:sp>
      <p:sp>
        <p:nvSpPr>
          <p:cNvPr id="4" name="Pladsholder til slidenummer 3"/>
          <p:cNvSpPr>
            <a:spLocks noGrp="1"/>
          </p:cNvSpPr>
          <p:nvPr>
            <p:ph type="sldNum" sz="quarter" idx="5"/>
          </p:nvPr>
        </p:nvSpPr>
        <p:spPr/>
        <p:txBody>
          <a:bodyPr/>
          <a:lstStyle/>
          <a:p>
            <a:fld id="{EF07DFB9-C946-4047-828F-D90750D5A955}" type="slidenum">
              <a:rPr lang="en-US" smtClean="0"/>
              <a:t>2</a:t>
            </a:fld>
            <a:endParaRPr lang="en-US" dirty="0"/>
          </a:p>
        </p:txBody>
      </p:sp>
    </p:spTree>
    <p:extLst>
      <p:ext uri="{BB962C8B-B14F-4D97-AF65-F5344CB8AC3E}">
        <p14:creationId xmlns:p14="http://schemas.microsoft.com/office/powerpoint/2010/main" val="363932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Det vi ser her er svampenes Frugtlegemer. </a:t>
            </a:r>
          </a:p>
        </p:txBody>
      </p:sp>
      <p:sp>
        <p:nvSpPr>
          <p:cNvPr id="4" name="Pladsholder til slidenummer 3"/>
          <p:cNvSpPr>
            <a:spLocks noGrp="1"/>
          </p:cNvSpPr>
          <p:nvPr>
            <p:ph type="sldNum" sz="quarter" idx="5"/>
          </p:nvPr>
        </p:nvSpPr>
        <p:spPr/>
        <p:txBody>
          <a:bodyPr/>
          <a:lstStyle/>
          <a:p>
            <a:fld id="{EF07DFB9-C946-4047-828F-D90750D5A955}" type="slidenum">
              <a:rPr lang="en-US" smtClean="0"/>
              <a:t>3</a:t>
            </a:fld>
            <a:endParaRPr lang="en-US" dirty="0"/>
          </a:p>
        </p:txBody>
      </p:sp>
    </p:spTree>
    <p:extLst>
      <p:ext uri="{BB962C8B-B14F-4D97-AF65-F5344CB8AC3E}">
        <p14:creationId xmlns:p14="http://schemas.microsoft.com/office/powerpoint/2010/main" val="40948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snak sammen to og to i 2 minutter. </a:t>
            </a:r>
          </a:p>
        </p:txBody>
      </p:sp>
      <p:sp>
        <p:nvSpPr>
          <p:cNvPr id="4" name="Pladsholder til slidenummer 3"/>
          <p:cNvSpPr>
            <a:spLocks noGrp="1"/>
          </p:cNvSpPr>
          <p:nvPr>
            <p:ph type="sldNum" sz="quarter" idx="5"/>
          </p:nvPr>
        </p:nvSpPr>
        <p:spPr/>
        <p:txBody>
          <a:bodyPr/>
          <a:lstStyle/>
          <a:p>
            <a:fld id="{EF07DFB9-C946-4047-828F-D90750D5A955}" type="slidenum">
              <a:rPr lang="en-US" smtClean="0"/>
              <a:t>4</a:t>
            </a:fld>
            <a:endParaRPr lang="en-US" dirty="0"/>
          </a:p>
        </p:txBody>
      </p:sp>
    </p:spTree>
    <p:extLst>
      <p:ext uri="{BB962C8B-B14F-4D97-AF65-F5344CB8AC3E}">
        <p14:creationId xmlns:p14="http://schemas.microsoft.com/office/powerpoint/2010/main" val="413695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Mulish" pitchFamily="2" charset="0"/>
              </a:rPr>
              <a:t>NOTE: der er altid undtagelser for reglen, såsom gærsvampe der er encellede og ikke opbygget af hyfer. </a:t>
            </a:r>
          </a:p>
        </p:txBody>
      </p:sp>
      <p:sp>
        <p:nvSpPr>
          <p:cNvPr id="4" name="Pladsholder til slidenummer 3"/>
          <p:cNvSpPr>
            <a:spLocks noGrp="1"/>
          </p:cNvSpPr>
          <p:nvPr>
            <p:ph type="sldNum" sz="quarter" idx="5"/>
          </p:nvPr>
        </p:nvSpPr>
        <p:spPr/>
        <p:txBody>
          <a:bodyPr/>
          <a:lstStyle/>
          <a:p>
            <a:fld id="{EF07DFB9-C946-4047-828F-D90750D5A955}" type="slidenum">
              <a:rPr lang="en-US" smtClean="0"/>
              <a:t>5</a:t>
            </a:fld>
            <a:endParaRPr lang="en-US" dirty="0"/>
          </a:p>
        </p:txBody>
      </p:sp>
    </p:spTree>
    <p:extLst>
      <p:ext uri="{BB962C8B-B14F-4D97-AF65-F5344CB8AC3E}">
        <p14:creationId xmlns:p14="http://schemas.microsoft.com/office/powerpoint/2010/main" val="426062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1" i="0" dirty="0">
                <a:solidFill>
                  <a:srgbClr val="332F33"/>
                </a:solidFill>
                <a:effectLst/>
                <a:latin typeface="Mulish" pitchFamily="2"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332F33"/>
                </a:solidFill>
                <a:effectLst/>
                <a:latin typeface="Mulish" pitchFamily="2" charset="0"/>
              </a:rPr>
              <a:t>Her kan man med fordel sætte et ekstra slide ind, med opbygningen af hyfer.</a:t>
            </a:r>
          </a:p>
          <a:p>
            <a:pPr algn="l"/>
            <a:endParaRPr lang="da-DK" b="1" i="0" dirty="0">
              <a:solidFill>
                <a:srgbClr val="332F33"/>
              </a:solidFill>
              <a:effectLst/>
              <a:latin typeface="Mulish" pitchFamily="2" charset="0"/>
            </a:endParaRPr>
          </a:p>
          <a:p>
            <a:pPr algn="l"/>
            <a:r>
              <a:rPr lang="da-DK" b="1" i="0" dirty="0">
                <a:solidFill>
                  <a:srgbClr val="332F33"/>
                </a:solidFill>
                <a:effectLst/>
                <a:latin typeface="Mulish" pitchFamily="2" charset="0"/>
              </a:rPr>
              <a:t>Kilde https://www.mycokey.com/EducationProject/DKText/ordforklaringer/hyfer.html.</a:t>
            </a:r>
          </a:p>
          <a:p>
            <a:pPr algn="l"/>
            <a:endParaRPr lang="da-DK" b="1" i="0" dirty="0">
              <a:solidFill>
                <a:srgbClr val="332F33"/>
              </a:solidFill>
              <a:effectLst/>
              <a:latin typeface="Mulish" pitchFamily="2" charset="0"/>
            </a:endParaRPr>
          </a:p>
          <a:p>
            <a:pPr algn="l"/>
            <a:r>
              <a:rPr lang="da-DK" b="0" i="0" dirty="0">
                <a:solidFill>
                  <a:srgbClr val="332F33"/>
                </a:solidFill>
                <a:effectLst/>
                <a:latin typeface="Mulish" pitchFamily="2" charset="0"/>
              </a:rPr>
              <a:t>Hyfer er lange rørformede svampeceller, der er perfekte til at bore sig gennem det næringsstof, som svampene lever af.</a:t>
            </a:r>
          </a:p>
          <a:p>
            <a:pPr algn="l"/>
            <a:r>
              <a:rPr lang="da-DK" b="0" i="0" dirty="0">
                <a:solidFill>
                  <a:srgbClr val="332F33"/>
                </a:solidFill>
                <a:effectLst/>
                <a:latin typeface="Mulish" pitchFamily="2" charset="0"/>
              </a:rPr>
              <a:t>Hyferne kan enten være en stor celle med mange cellekerner, eller de kan være delt op i mange celler ved hjælp af tværvægge (</a:t>
            </a:r>
            <a:r>
              <a:rPr lang="da-DK" b="0" i="0" dirty="0" err="1">
                <a:solidFill>
                  <a:srgbClr val="332F33"/>
                </a:solidFill>
                <a:effectLst/>
                <a:latin typeface="Mulish" pitchFamily="2" charset="0"/>
              </a:rPr>
              <a:t>septae</a:t>
            </a:r>
            <a:r>
              <a:rPr lang="da-DK" b="0" i="0" dirty="0">
                <a:solidFill>
                  <a:srgbClr val="332F33"/>
                </a:solidFill>
                <a:effectLst/>
                <a:latin typeface="Mulish" pitchFamily="2" charset="0"/>
              </a:rPr>
              <a:t>). Når hyferne vokser, forgrener de sig og danner et mycelium.</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Selv om hyferne har tværvægge, kan de alligevel sende næringsstoffer rundt i hele myceliet. Der er nemlig porer i tværvæggene, så både næring og endda celleorganeller (fx cellekerner) kan transporteres rundt.</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Hyfer er ofte kun 5-10 µm (0.005-0.010 mm) tykke. De vokser i </a:t>
            </a:r>
            <a:r>
              <a:rPr lang="da-DK" b="0" i="0" dirty="0" err="1">
                <a:solidFill>
                  <a:srgbClr val="332F33"/>
                </a:solidFill>
                <a:effectLst/>
                <a:latin typeface="Mulish" pitchFamily="2" charset="0"/>
              </a:rPr>
              <a:t>hyfespidsen</a:t>
            </a:r>
            <a:r>
              <a:rPr lang="da-DK" b="0" i="0" dirty="0">
                <a:solidFill>
                  <a:srgbClr val="332F33"/>
                </a:solidFill>
                <a:effectLst/>
                <a:latin typeface="Mulish" pitchFamily="2" charset="0"/>
              </a:rPr>
              <a:t>, der kan bore sig ind gennem meget hårde materialer som fx træ.</a:t>
            </a:r>
          </a:p>
          <a:p>
            <a:pPr algn="l"/>
            <a:r>
              <a:rPr lang="da-DK" b="0" i="0" dirty="0">
                <a:solidFill>
                  <a:srgbClr val="332F33"/>
                </a:solidFill>
                <a:effectLst/>
                <a:latin typeface="Mulish" pitchFamily="2" charset="0"/>
              </a:rPr>
              <a:t>Under væksten dannes der hele tiden ny </a:t>
            </a:r>
            <a:r>
              <a:rPr lang="da-DK" b="0" i="0" dirty="0" err="1">
                <a:solidFill>
                  <a:srgbClr val="332F33"/>
                </a:solidFill>
                <a:effectLst/>
                <a:latin typeface="Mulish" pitchFamily="2" charset="0"/>
              </a:rPr>
              <a:t>hyfevæg</a:t>
            </a:r>
            <a:r>
              <a:rPr lang="da-DK" b="0" i="0" dirty="0">
                <a:solidFill>
                  <a:srgbClr val="332F33"/>
                </a:solidFill>
                <a:effectLst/>
                <a:latin typeface="Mulish" pitchFamily="2" charset="0"/>
              </a:rPr>
              <a:t> i </a:t>
            </a:r>
            <a:r>
              <a:rPr lang="da-DK" b="0" i="0" dirty="0" err="1">
                <a:solidFill>
                  <a:srgbClr val="332F33"/>
                </a:solidFill>
                <a:effectLst/>
                <a:latin typeface="Mulish" pitchFamily="2" charset="0"/>
              </a:rPr>
              <a:t>hyfespidsen</a:t>
            </a:r>
            <a:r>
              <a:rPr lang="da-DK" b="0" i="0" dirty="0">
                <a:solidFill>
                  <a:srgbClr val="332F33"/>
                </a:solidFill>
                <a:effectLst/>
                <a:latin typeface="Mulish" pitchFamily="2" charset="0"/>
              </a:rPr>
              <a:t>. Samtidig udstilles der enzymer til omgivelserne. Disse enzymer nedbryder næringsstofferne til passende små stykker, som så senere kan trænge ind i svampehyfen.</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Langt de fleste svampe er opbygget af hyfer. Hyferne danner det netværk, der kaldes for svampens </a:t>
            </a:r>
            <a:r>
              <a:rPr lang="da-DK" b="0" i="0" u="none" strike="noStrike" dirty="0">
                <a:solidFill>
                  <a:srgbClr val="4C7C1E"/>
                </a:solidFill>
                <a:effectLst/>
                <a:latin typeface="Mulish" pitchFamily="2" charset="0"/>
                <a:hlinkClick r:id="rId3"/>
              </a:rPr>
              <a:t>mycelium</a:t>
            </a:r>
            <a:r>
              <a:rPr lang="da-DK" b="0" i="0" dirty="0">
                <a:solidFill>
                  <a:srgbClr val="332F33"/>
                </a:solidFill>
                <a:effectLst/>
                <a:latin typeface="Mulish" pitchFamily="2" charset="0"/>
              </a:rPr>
              <a:t>. Men også frugtlegemerne består af hyfer. Her er hyferne viklet tæt ind i hinanden ligesom tråde i et garnnøgle. Derved bliver frugtlegemerne faste og stærke.</a:t>
            </a:r>
          </a:p>
          <a:p>
            <a:endParaRPr lang="da-DK"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7</a:t>
            </a:fld>
            <a:endParaRPr lang="en-US" dirty="0"/>
          </a:p>
        </p:txBody>
      </p:sp>
    </p:spTree>
    <p:extLst>
      <p:ext uri="{BB962C8B-B14F-4D97-AF65-F5344CB8AC3E}">
        <p14:creationId xmlns:p14="http://schemas.microsoft.com/office/powerpoint/2010/main" val="1174301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latin typeface="Mulish" pitchFamily="2" charset="0"/>
              </a:rPr>
              <a:t>Kilde: https://www.mycokey.com/EducationProject/DKText/ordforklaringer/mycelium.html</a:t>
            </a:r>
          </a:p>
          <a:p>
            <a:endParaRPr lang="da-DK" b="0" dirty="0">
              <a:latin typeface="Mulish" pitchFamily="2" charset="0"/>
            </a:endParaRPr>
          </a:p>
          <a:p>
            <a:pPr algn="l"/>
            <a:r>
              <a:rPr lang="da-DK" b="0" i="0" dirty="0">
                <a:solidFill>
                  <a:srgbClr val="332F33"/>
                </a:solidFill>
                <a:effectLst/>
                <a:latin typeface="Mulish" pitchFamily="2" charset="0"/>
              </a:rPr>
              <a:t>Et mycelium er et netværk af forbundne, forgrenede hyfer. Når en spore spirer et sted hvor der er næring til vækst – eller hvis en </a:t>
            </a:r>
            <a:r>
              <a:rPr lang="da-DK" b="0" i="0" dirty="0" err="1">
                <a:solidFill>
                  <a:srgbClr val="332F33"/>
                </a:solidFill>
                <a:effectLst/>
                <a:latin typeface="Mulish" pitchFamily="2" charset="0"/>
              </a:rPr>
              <a:t>hyfestump</a:t>
            </a:r>
            <a:r>
              <a:rPr lang="da-DK" b="0" i="0" dirty="0">
                <a:solidFill>
                  <a:srgbClr val="332F33"/>
                </a:solidFill>
                <a:effectLst/>
                <a:latin typeface="Mulish" pitchFamily="2" charset="0"/>
              </a:rPr>
              <a:t> havner på et næringssubstrat – dannes et mycelium.</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Hyferne forgrener sig i alle retninger og søger hen hvor der ikke allerede vokser hyfer. Derved bliver et typisk mycelium cirkelformet.</a:t>
            </a:r>
          </a:p>
          <a:p>
            <a:pPr algn="l"/>
            <a:r>
              <a:rPr lang="da-DK" b="0" i="0" dirty="0">
                <a:solidFill>
                  <a:srgbClr val="332F33"/>
                </a:solidFill>
                <a:effectLst/>
                <a:latin typeface="Mulish" pitchFamily="2" charset="0"/>
              </a:rPr>
              <a:t>Myceliet er den del af svampen, der står for svampens stofomsætning. Det er myceliet, der udskiller enzymer til omgivelserne, optager næringsstoffer og videreforarbejder disse. </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Hvis man sammenligner svampen med et æbletræ, er myceliet træets rødder, stamme, grene og blade mens frugtlegemerne er æblerne. Umiddelbart ser vi altså kun frugterne, ikke selve individet.</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Hvis en svamp danner sit </a:t>
            </a:r>
            <a:r>
              <a:rPr lang="da-DK" b="0" i="0" dirty="0" err="1">
                <a:solidFill>
                  <a:srgbClr val="332F33"/>
                </a:solidFill>
                <a:effectLst/>
                <a:latin typeface="Mulish" pitchFamily="2" charset="0"/>
              </a:rPr>
              <a:t>mycelie</a:t>
            </a:r>
            <a:r>
              <a:rPr lang="da-DK" b="0" i="0" dirty="0">
                <a:solidFill>
                  <a:srgbClr val="332F33"/>
                </a:solidFill>
                <a:effectLst/>
                <a:latin typeface="Mulish" pitchFamily="2" charset="0"/>
              </a:rPr>
              <a:t> inde i træ, kan man nogle gange se hvor myceliet er, fordi det farver veddet og danner mørke zoner hvor det møder andre mycelier.</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Nogle svampemycelier kan blive meget store. Det kan man fx se hos svampe, der danner </a:t>
            </a:r>
            <a:r>
              <a:rPr lang="da-DK" b="0" i="0" u="none" strike="noStrike" dirty="0">
                <a:solidFill>
                  <a:srgbClr val="4C7C1E"/>
                </a:solidFill>
                <a:effectLst/>
                <a:latin typeface="Mulish" pitchFamily="2" charset="0"/>
                <a:hlinkClick r:id="rId3"/>
              </a:rPr>
              <a:t>hekseringe</a:t>
            </a:r>
            <a:r>
              <a:rPr lang="da-DK" b="0" i="0" dirty="0">
                <a:solidFill>
                  <a:srgbClr val="332F33"/>
                </a:solidFill>
                <a:effectLst/>
                <a:latin typeface="Mulish" pitchFamily="2" charset="0"/>
              </a:rPr>
              <a:t>. Hekseringe på 3-4 meter findes på næsten enhver fodboldbane. På steder hvor der har været uforstyrret græs i mange år kan hekseringene blive enorme. I Danmark kendes 60 m brede hekseringe, mens man på den amerikanske prærie har målt hekseringe med 200 meters diameter.</a:t>
            </a:r>
          </a:p>
          <a:p>
            <a:pPr algn="l"/>
            <a:r>
              <a:rPr lang="da-DK" b="0" i="0" dirty="0">
                <a:solidFill>
                  <a:srgbClr val="332F33"/>
                </a:solidFill>
                <a:effectLst/>
                <a:latin typeface="Mulish" pitchFamily="2" charset="0"/>
              </a:rPr>
              <a:t>Fra USA kendes også „</a:t>
            </a:r>
            <a:r>
              <a:rPr lang="da-DK" b="0" i="0" u="none" strike="noStrike" dirty="0">
                <a:solidFill>
                  <a:srgbClr val="4C7C1E"/>
                </a:solidFill>
                <a:effectLst/>
                <a:latin typeface="Mulish" pitchFamily="2" charset="0"/>
                <a:hlinkClick r:id="rId4"/>
              </a:rPr>
              <a:t>kæmpesvampen</a:t>
            </a:r>
            <a:r>
              <a:rPr lang="da-DK" b="0" i="0" dirty="0">
                <a:solidFill>
                  <a:srgbClr val="332F33"/>
                </a:solidFill>
                <a:effectLst/>
                <a:latin typeface="Mulish" pitchFamily="2" charset="0"/>
              </a:rPr>
              <a:t>”, en honningsvamp, hvis mycelium dækkede 15 Ha skov i Michigan. Den blev senere overgået af et </a:t>
            </a:r>
            <a:r>
              <a:rPr lang="da-DK" b="0" i="0" u="none" strike="noStrike" dirty="0">
                <a:solidFill>
                  <a:srgbClr val="4C7C1E"/>
                </a:solidFill>
                <a:effectLst/>
                <a:latin typeface="Mulish" pitchFamily="2" charset="0"/>
                <a:hlinkClick r:id="rId5"/>
              </a:rPr>
              <a:t>900 Ha stort mycelium</a:t>
            </a:r>
            <a:r>
              <a:rPr lang="da-DK" b="0" i="0" dirty="0">
                <a:solidFill>
                  <a:srgbClr val="332F33"/>
                </a:solidFill>
                <a:effectLst/>
                <a:latin typeface="Mulish" pitchFamily="2" charset="0"/>
              </a:rPr>
              <a:t> af honningsvamp med en alder på omkring 2400 år i staten Oregon. Man kan diskutere om man her kan tale om individer, idet så store mycelier </a:t>
            </a:r>
            <a:r>
              <a:rPr lang="da-DK" b="0" i="0" dirty="0" err="1">
                <a:solidFill>
                  <a:srgbClr val="332F33"/>
                </a:solidFill>
                <a:effectLst/>
                <a:latin typeface="Mulish" pitchFamily="2" charset="0"/>
              </a:rPr>
              <a:t>forlængst</a:t>
            </a:r>
            <a:r>
              <a:rPr lang="da-DK" b="0" i="0" dirty="0">
                <a:solidFill>
                  <a:srgbClr val="332F33"/>
                </a:solidFill>
                <a:effectLst/>
                <a:latin typeface="Mulish" pitchFamily="2" charset="0"/>
              </a:rPr>
              <a:t> må være „faldet fra hinanden” i individuelle kloner. Regner man det hele sammen har man her </a:t>
            </a:r>
            <a:r>
              <a:rPr lang="da-DK" b="0" i="0" dirty="0">
                <a:solidFill>
                  <a:srgbClr val="7E211B"/>
                </a:solidFill>
                <a:effectLst/>
                <a:latin typeface="Mulish" pitchFamily="2" charset="0"/>
              </a:rPr>
              <a:t>verdens største „organisme”</a:t>
            </a:r>
            <a:r>
              <a:rPr lang="da-DK" b="0" i="0" dirty="0">
                <a:solidFill>
                  <a:srgbClr val="332F33"/>
                </a:solidFill>
                <a:effectLst/>
                <a:latin typeface="Mulish" pitchFamily="2" charset="0"/>
              </a:rPr>
              <a:t>.</a:t>
            </a:r>
          </a:p>
          <a:p>
            <a:endParaRPr lang="da-DK" b="0"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8</a:t>
            </a:fld>
            <a:endParaRPr lang="en-US" dirty="0"/>
          </a:p>
        </p:txBody>
      </p:sp>
    </p:spTree>
    <p:extLst>
      <p:ext uri="{BB962C8B-B14F-4D97-AF65-F5344CB8AC3E}">
        <p14:creationId xmlns:p14="http://schemas.microsoft.com/office/powerpoint/2010/main" val="140853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latin typeface="Mulish" pitchFamily="2" charset="0"/>
              </a:rPr>
              <a:t>Kilde: https://www.mycokey.com/EducationProject/DKText/ordforklaringer/frugtlegeme.html </a:t>
            </a:r>
          </a:p>
          <a:p>
            <a:endParaRPr lang="da-DK" b="0" dirty="0">
              <a:latin typeface="Mulish" pitchFamily="2" charset="0"/>
            </a:endParaRPr>
          </a:p>
          <a:p>
            <a:pPr algn="l"/>
            <a:r>
              <a:rPr lang="da-DK" b="0" i="0" dirty="0">
                <a:solidFill>
                  <a:srgbClr val="332F33"/>
                </a:solidFill>
                <a:effectLst/>
                <a:latin typeface="Mulish" pitchFamily="2" charset="0"/>
              </a:rPr>
              <a:t>Når en svamp skal lave kønnet formering danner den frugtlegemer. </a:t>
            </a:r>
          </a:p>
          <a:p>
            <a:pPr algn="l"/>
            <a:r>
              <a:rPr lang="da-DK" b="0" i="0" dirty="0">
                <a:solidFill>
                  <a:srgbClr val="332F33"/>
                </a:solidFill>
                <a:effectLst/>
                <a:latin typeface="Mulish" pitchFamily="2" charset="0"/>
              </a:rPr>
              <a:t>Frugtlegemerne kan være bitte små (fra 0,1 mm) til meget store (≈1 m). Et typisk frugtlegeme af en </a:t>
            </a:r>
            <a:r>
              <a:rPr lang="da-DK" b="0" i="0" u="none" strike="noStrike" dirty="0" err="1">
                <a:solidFill>
                  <a:srgbClr val="4C7C1E"/>
                </a:solidFill>
                <a:effectLst/>
                <a:latin typeface="Mulish" pitchFamily="2" charset="0"/>
                <a:hlinkClick r:id="rId3"/>
              </a:rPr>
              <a:t>basidiesvamp</a:t>
            </a:r>
            <a:r>
              <a:rPr lang="da-DK" b="0" i="0" dirty="0">
                <a:solidFill>
                  <a:srgbClr val="332F33"/>
                </a:solidFill>
                <a:effectLst/>
                <a:latin typeface="Mulish" pitchFamily="2" charset="0"/>
              </a:rPr>
              <a:t> kan være en lamelsvamp som fx en champignon eller en poresvamp som tøndersvamp.</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I frugtlegemet dannes svampens kønnede </a:t>
            </a:r>
            <a:r>
              <a:rPr lang="da-DK" b="0" i="0" u="none" strike="noStrike" dirty="0">
                <a:solidFill>
                  <a:srgbClr val="4C7C1E"/>
                </a:solidFill>
                <a:effectLst/>
                <a:latin typeface="Mulish" pitchFamily="2" charset="0"/>
                <a:hlinkClick r:id="rId4"/>
              </a:rPr>
              <a:t>sporer</a:t>
            </a:r>
            <a:r>
              <a:rPr lang="da-DK" b="0" i="0" dirty="0">
                <a:solidFill>
                  <a:srgbClr val="332F33"/>
                </a:solidFill>
                <a:effectLst/>
                <a:latin typeface="Mulish" pitchFamily="2" charset="0"/>
              </a:rPr>
              <a:t>. Hos </a:t>
            </a:r>
            <a:r>
              <a:rPr lang="da-DK" b="0" i="0" dirty="0" err="1">
                <a:solidFill>
                  <a:srgbClr val="332F33"/>
                </a:solidFill>
                <a:effectLst/>
                <a:latin typeface="Mulish" pitchFamily="2" charset="0"/>
              </a:rPr>
              <a:t>basidiesvampene</a:t>
            </a:r>
            <a:r>
              <a:rPr lang="da-DK" b="0" i="0" dirty="0">
                <a:solidFill>
                  <a:srgbClr val="332F33"/>
                </a:solidFill>
                <a:effectLst/>
                <a:latin typeface="Mulish" pitchFamily="2" charset="0"/>
              </a:rPr>
              <a:t> sker dette ved at der dannes særlige celler (</a:t>
            </a:r>
            <a:r>
              <a:rPr lang="da-DK" b="0" i="0" dirty="0" err="1">
                <a:solidFill>
                  <a:srgbClr val="332F33"/>
                </a:solidFill>
                <a:effectLst/>
                <a:latin typeface="Mulish" pitchFamily="2" charset="0"/>
              </a:rPr>
              <a:t>basidier</a:t>
            </a:r>
            <a:r>
              <a:rPr lang="da-DK" b="0" i="0" dirty="0">
                <a:solidFill>
                  <a:srgbClr val="332F33"/>
                </a:solidFill>
                <a:effectLst/>
                <a:latin typeface="Mulish" pitchFamily="2" charset="0"/>
              </a:rPr>
              <a:t>) hvori kernesammensmeltning og reduktionsdeling foregår. </a:t>
            </a:r>
            <a:r>
              <a:rPr lang="da-DK" b="0" i="0" dirty="0" err="1">
                <a:solidFill>
                  <a:srgbClr val="332F33"/>
                </a:solidFill>
                <a:effectLst/>
                <a:latin typeface="Mulish" pitchFamily="2" charset="0"/>
              </a:rPr>
              <a:t>Basidierne</a:t>
            </a:r>
            <a:r>
              <a:rPr lang="da-DK" b="0" i="0" dirty="0">
                <a:solidFill>
                  <a:srgbClr val="332F33"/>
                </a:solidFill>
                <a:effectLst/>
                <a:latin typeface="Mulish" pitchFamily="2" charset="0"/>
              </a:rPr>
              <a:t> sidder ofte i et sporebærende lag, der fx kan være formet som lameller, pigge eller rør. Når </a:t>
            </a:r>
            <a:r>
              <a:rPr lang="da-DK" b="0" i="0" dirty="0" err="1">
                <a:solidFill>
                  <a:srgbClr val="332F33"/>
                </a:solidFill>
                <a:effectLst/>
                <a:latin typeface="Mulish" pitchFamily="2" charset="0"/>
              </a:rPr>
              <a:t>basidierne</a:t>
            </a:r>
            <a:r>
              <a:rPr lang="da-DK" b="0" i="0" dirty="0">
                <a:solidFill>
                  <a:srgbClr val="332F33"/>
                </a:solidFill>
                <a:effectLst/>
                <a:latin typeface="Mulish" pitchFamily="2" charset="0"/>
              </a:rPr>
              <a:t> er færdigudviklede danner der i reglen fire sporer, der afskydes og spredes med vinden.</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Frugtlegemet skal sørge for at sporerne spredes så effektivt som muligt. Mange frugtlegemer har derfor en stok, der hæver dem op i luften, sådan at sporerne kan kastes ned i vinden og svæve bort. Andre svampe danner deres frugtlegemer højt oppe i træer, så sporerne lettere kan komme langt væk.</a:t>
            </a:r>
          </a:p>
          <a:p>
            <a:pPr algn="l"/>
            <a:endParaRPr lang="da-DK" b="0" i="0" dirty="0">
              <a:solidFill>
                <a:srgbClr val="332F33"/>
              </a:solidFill>
              <a:effectLst/>
              <a:latin typeface="Mulish" pitchFamily="2" charset="0"/>
            </a:endParaRPr>
          </a:p>
          <a:p>
            <a:pPr algn="l"/>
            <a:r>
              <a:rPr lang="da-DK" b="0" i="0" dirty="0" err="1">
                <a:solidFill>
                  <a:srgbClr val="332F33"/>
                </a:solidFill>
                <a:effectLst/>
                <a:latin typeface="Mulish" pitchFamily="2" charset="0"/>
              </a:rPr>
              <a:t>Ide-rigdommen</a:t>
            </a:r>
            <a:r>
              <a:rPr lang="da-DK" b="0" i="0" dirty="0">
                <a:solidFill>
                  <a:srgbClr val="332F33"/>
                </a:solidFill>
                <a:effectLst/>
                <a:latin typeface="Mulish" pitchFamily="2" charset="0"/>
              </a:rPr>
              <a:t> indenfor frugtlegemer er enorm. Der er hatte, blomkål, køller og koraller og der er hjerner, skåle, flasker og økser – de sidstnævnte er typiske frugtlegemer for sæksvampene.</a:t>
            </a:r>
          </a:p>
          <a:p>
            <a:pPr algn="l"/>
            <a:endParaRPr lang="da-DK" b="0" i="0" dirty="0">
              <a:solidFill>
                <a:srgbClr val="332F33"/>
              </a:solidFill>
              <a:effectLst/>
              <a:latin typeface="Mulish" pitchFamily="2" charset="0"/>
            </a:endParaRPr>
          </a:p>
          <a:p>
            <a:pPr algn="l"/>
            <a:r>
              <a:rPr lang="da-DK" b="0" i="0" dirty="0">
                <a:solidFill>
                  <a:srgbClr val="332F33"/>
                </a:solidFill>
                <a:effectLst/>
                <a:latin typeface="Mulish" pitchFamily="2" charset="0"/>
              </a:rPr>
              <a:t>Der er også arter der har opgivet aktiv sporespredning. Støvbolde og stinksvampe er oplagte eksempler men også trøfler er svampefrugtlegemer af denne type. De udvikles under jorden og må bruge dyr (ofte gnavere, svin og hjorte) for at blive spredt. For at de kan blive fundet afgiver de kraftige lugte, der tiltrækker dyrene.</a:t>
            </a:r>
          </a:p>
          <a:p>
            <a:endParaRPr lang="da-DK" b="0" dirty="0">
              <a:latin typeface="Mulish" pitchFamily="2" charset="0"/>
            </a:endParaRPr>
          </a:p>
        </p:txBody>
      </p:sp>
      <p:sp>
        <p:nvSpPr>
          <p:cNvPr id="4" name="Pladsholder til slidenummer 3"/>
          <p:cNvSpPr>
            <a:spLocks noGrp="1"/>
          </p:cNvSpPr>
          <p:nvPr>
            <p:ph type="sldNum" sz="quarter" idx="5"/>
          </p:nvPr>
        </p:nvSpPr>
        <p:spPr/>
        <p:txBody>
          <a:bodyPr/>
          <a:lstStyle/>
          <a:p>
            <a:fld id="{EF07DFB9-C946-4047-828F-D90750D5A955}" type="slidenum">
              <a:rPr lang="en-US" smtClean="0"/>
              <a:t>9</a:t>
            </a:fld>
            <a:endParaRPr lang="en-US" dirty="0"/>
          </a:p>
        </p:txBody>
      </p:sp>
    </p:spTree>
    <p:extLst>
      <p:ext uri="{BB962C8B-B14F-4D97-AF65-F5344CB8AC3E}">
        <p14:creationId xmlns:p14="http://schemas.microsoft.com/office/powerpoint/2010/main" val="338769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dirty="0">
                <a:solidFill>
                  <a:srgbClr val="332F33"/>
                </a:solidFill>
                <a:effectLst/>
                <a:latin typeface="Mulish" pitchFamily="2" charset="0"/>
              </a:rPr>
              <a:t>NOTE: inddrag eleverne her ved at spørge ind. Grib dem i deres undren. Hvorfor svampes frugtlegemer ofte har en stok - hvorfor hjælper det at få dem hævet op i ”luften”?</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Kilde: https://www.mycokey.com/EducationProject/DKText/ordforklaringer/frugtlegeme.html </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Frugtlegemet skal sørge for at sporerne spredes så effektivt som muligt. </a:t>
            </a:r>
          </a:p>
          <a:p>
            <a:r>
              <a:rPr lang="da-DK" i="0" dirty="0">
                <a:solidFill>
                  <a:srgbClr val="332F33"/>
                </a:solidFill>
                <a:effectLst/>
                <a:latin typeface="Mulish" pitchFamily="2" charset="0"/>
              </a:rPr>
              <a:t>Mange frugtlegemer har derfor en stok, der hæver dem op i luften, sådan at sporerne kan kastes ned i vinden og svæve bort. Andre svampe danner deres frugtlegemer højt oppe i træer, så sporerne lettere kan komme langt væk.</a:t>
            </a:r>
          </a:p>
          <a:p>
            <a:endParaRPr lang="da-DK" i="0" dirty="0">
              <a:solidFill>
                <a:srgbClr val="332F33"/>
              </a:solidFill>
              <a:effectLst/>
              <a:latin typeface="Mulish" pitchFamily="2" charset="0"/>
            </a:endParaRPr>
          </a:p>
          <a:p>
            <a:r>
              <a:rPr lang="da-DK" i="0" dirty="0">
                <a:solidFill>
                  <a:srgbClr val="332F33"/>
                </a:solidFill>
                <a:effectLst/>
                <a:latin typeface="Mulish" pitchFamily="2" charset="0"/>
              </a:rPr>
              <a:t>Nogle arter bruger aktiv sporespredning. </a:t>
            </a:r>
          </a:p>
          <a:p>
            <a:r>
              <a:rPr lang="da-DK" i="0" dirty="0">
                <a:solidFill>
                  <a:srgbClr val="332F33"/>
                </a:solidFill>
                <a:effectLst/>
                <a:latin typeface="Mulish" pitchFamily="2" charset="0"/>
              </a:rPr>
              <a:t>Støvbolde og stinksvampe er oplagte eksempler men også trøfler er svampefrugtlegemer af denne type. De udvikles under jorden og må bruge dyr (ofte gnavere, svin og hjorte) for at blive spredt. For at de kan blive fundet afgiver de kraftige lugte, der tiltrækker dyrene.</a:t>
            </a:r>
            <a:endParaRPr lang="da-DK" dirty="0">
              <a:latin typeface="Mulish" pitchFamily="2" charset="0"/>
            </a:endParaRPr>
          </a:p>
          <a:p>
            <a:endParaRPr lang="da-DK" dirty="0"/>
          </a:p>
        </p:txBody>
      </p:sp>
      <p:sp>
        <p:nvSpPr>
          <p:cNvPr id="4" name="Pladsholder til slidenummer 3"/>
          <p:cNvSpPr>
            <a:spLocks noGrp="1"/>
          </p:cNvSpPr>
          <p:nvPr>
            <p:ph type="sldNum" sz="quarter" idx="5"/>
          </p:nvPr>
        </p:nvSpPr>
        <p:spPr/>
        <p:txBody>
          <a:bodyPr/>
          <a:lstStyle/>
          <a:p>
            <a:fld id="{EF07DFB9-C946-4047-828F-D90750D5A955}" type="slidenum">
              <a:rPr lang="en-US" smtClean="0"/>
              <a:t>10</a:t>
            </a:fld>
            <a:endParaRPr lang="en-US" dirty="0"/>
          </a:p>
        </p:txBody>
      </p:sp>
    </p:spTree>
    <p:extLst>
      <p:ext uri="{BB962C8B-B14F-4D97-AF65-F5344CB8AC3E}">
        <p14:creationId xmlns:p14="http://schemas.microsoft.com/office/powerpoint/2010/main" val="3294595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5" name="Picture 4" descr="A picture containing tree, outdoor, plant, forest&#10;&#10;Description automatically generated">
            <a:extLst>
              <a:ext uri="{FF2B5EF4-FFF2-40B4-BE49-F238E27FC236}">
                <a16:creationId xmlns:a16="http://schemas.microsoft.com/office/drawing/2014/main" id="{E7DAE799-F209-FF4D-83F4-E8E1B5435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32"/>
          <a:stretch/>
        </p:blipFill>
        <p:spPr>
          <a:xfrm>
            <a:off x="-744" y="0"/>
            <a:ext cx="9144744" cy="5143500"/>
          </a:xfrm>
          <a:prstGeom prst="rect">
            <a:avLst/>
          </a:prstGeom>
        </p:spPr>
      </p:pic>
      <p:sp>
        <p:nvSpPr>
          <p:cNvPr id="2" name="Titel 1"/>
          <p:cNvSpPr>
            <a:spLocks noGrp="1"/>
          </p:cNvSpPr>
          <p:nvPr>
            <p:ph type="ctrTitle"/>
          </p:nvPr>
        </p:nvSpPr>
        <p:spPr>
          <a:xfrm>
            <a:off x="-744" y="1203598"/>
            <a:ext cx="9144744" cy="1568749"/>
          </a:xfrm>
          <a:prstGeom prst="rect">
            <a:avLst/>
          </a:prstGeom>
        </p:spPr>
        <p:txBody>
          <a:bodyPr>
            <a:noAutofit/>
          </a:bodyPr>
          <a:lstStyle>
            <a:lvl1pPr algn="ctr">
              <a:defRPr sz="5000">
                <a:solidFill>
                  <a:schemeClr val="bg1"/>
                </a:solidFill>
              </a:defRPr>
            </a:lvl1pPr>
          </a:lstStyle>
          <a:p>
            <a:r>
              <a:rPr lang="da-DK" dirty="0"/>
              <a:t>Klik for at redigere titeltypografien i masteren</a:t>
            </a:r>
            <a:endParaRPr lang="en-US" dirty="0"/>
          </a:p>
        </p:txBody>
      </p:sp>
      <p:sp>
        <p:nvSpPr>
          <p:cNvPr id="3" name="Undertitel 2"/>
          <p:cNvSpPr>
            <a:spLocks noGrp="1"/>
          </p:cNvSpPr>
          <p:nvPr>
            <p:ph type="subTitle" idx="1"/>
          </p:nvPr>
        </p:nvSpPr>
        <p:spPr>
          <a:xfrm>
            <a:off x="1371600" y="2914650"/>
            <a:ext cx="6400800" cy="953244"/>
          </a:xfrm>
        </p:spPr>
        <p:txBody>
          <a:bodyPr>
            <a:noAutofit/>
          </a:bodyPr>
          <a:lstStyle>
            <a:lvl1pPr marL="0" indent="0" algn="ctr">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endParaRPr lang="en-US" dirty="0"/>
          </a:p>
        </p:txBody>
      </p:sp>
      <p:pic>
        <p:nvPicPr>
          <p:cNvPr id="10" name="Picture 9">
            <a:extLst>
              <a:ext uri="{FF2B5EF4-FFF2-40B4-BE49-F238E27FC236}">
                <a16:creationId xmlns:a16="http://schemas.microsoft.com/office/drawing/2014/main" id="{8C0163C6-87A4-F24E-8BD1-9A1E1296D9EC}"/>
              </a:ext>
            </a:extLst>
          </p:cNvPr>
          <p:cNvPicPr>
            <a:picLocks noChangeAspect="1"/>
          </p:cNvPicPr>
          <p:nvPr userDrawn="1"/>
        </p:nvPicPr>
        <p:blipFill>
          <a:blip r:embed="rId3"/>
          <a:stretch>
            <a:fillRect/>
          </a:stretch>
        </p:blipFill>
        <p:spPr>
          <a:xfrm>
            <a:off x="392151" y="4646688"/>
            <a:ext cx="798857" cy="35227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3024485"/>
            <a:ext cx="3881747" cy="953244"/>
          </a:xfrm>
        </p:spPr>
        <p:txBody>
          <a:bodyPr/>
          <a:lstStyle>
            <a:lvl1pPr algn="ctr">
              <a:defRPr/>
            </a:lvl1pPr>
          </a:lstStyle>
          <a:p>
            <a:pPr>
              <a:lnSpc>
                <a:spcPct val="100000"/>
              </a:lnSpc>
            </a:pPr>
            <a:r>
              <a:rPr lang="da-DK" sz="1400"/>
              <a:t>Klik for at redigere undertiteltypografien i masteren</a:t>
            </a:r>
            <a:endParaRPr lang="da-DK" sz="1000" i="1" dirty="0"/>
          </a:p>
        </p:txBody>
      </p:sp>
      <p:sp>
        <p:nvSpPr>
          <p:cNvPr id="6" name="Titel 1">
            <a:extLst>
              <a:ext uri="{FF2B5EF4-FFF2-40B4-BE49-F238E27FC236}">
                <a16:creationId xmlns:a16="http://schemas.microsoft.com/office/drawing/2014/main" id="{0CD3D6AB-C03C-EB46-8C8A-9A2A39D57C5F}"/>
              </a:ext>
            </a:extLst>
          </p:cNvPr>
          <p:cNvSpPr>
            <a:spLocks noGrp="1"/>
          </p:cNvSpPr>
          <p:nvPr>
            <p:ph type="title"/>
          </p:nvPr>
        </p:nvSpPr>
        <p:spPr>
          <a:xfrm>
            <a:off x="722313" y="1275606"/>
            <a:ext cx="7772400" cy="1381596"/>
          </a:xfrm>
          <a:prstGeom prst="rect">
            <a:avLst/>
          </a:prstGeom>
        </p:spPr>
        <p:txBody>
          <a:bodyPr anchor="t">
            <a:noAutofit/>
          </a:bodyPr>
          <a:lstStyle>
            <a:lvl1pPr algn="ctr">
              <a:defRPr lang="en-US" sz="4000" dirty="0"/>
            </a:lvl1pPr>
          </a:lstStyle>
          <a:p>
            <a:r>
              <a:rPr lang="da-DK" dirty="0"/>
              <a:t>Klik for at redigere titeltypografien i masteren</a:t>
            </a:r>
            <a:endParaRPr lang="en-US" dirty="0"/>
          </a:p>
        </p:txBody>
      </p:sp>
    </p:spTree>
    <p:extLst>
      <p:ext uri="{BB962C8B-B14F-4D97-AF65-F5344CB8AC3E}">
        <p14:creationId xmlns:p14="http://schemas.microsoft.com/office/powerpoint/2010/main" val="217023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fikbaggrund med tite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3B3C8-C305-2A46-AC7B-7AA69567AF99}"/>
              </a:ext>
            </a:extLst>
          </p:cNvPr>
          <p:cNvSpPr>
            <a:spLocks noGrp="1"/>
          </p:cNvSpPr>
          <p:nvPr>
            <p:ph type="title" idx="4294967295" hasCustomPrompt="1"/>
          </p:nvPr>
        </p:nvSpPr>
        <p:spPr>
          <a:xfrm>
            <a:off x="755576" y="1779662"/>
            <a:ext cx="7450138" cy="1020763"/>
          </a:xfrm>
        </p:spPr>
        <p:txBody>
          <a:bodyPr>
            <a:normAutofit/>
          </a:bodyPr>
          <a:lstStyle/>
          <a:p>
            <a:pPr algn="ctr"/>
            <a:r>
              <a:rPr lang="en-DK" cap="none" dirty="0">
                <a:solidFill>
                  <a:schemeClr val="bg1"/>
                </a:solidFill>
              </a:rPr>
              <a:t>z</a:t>
            </a:r>
          </a:p>
        </p:txBody>
      </p:sp>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4" name="Pladsholder til billede 2">
            <a:extLst>
              <a:ext uri="{FF2B5EF4-FFF2-40B4-BE49-F238E27FC236}">
                <a16:creationId xmlns:a16="http://schemas.microsoft.com/office/drawing/2014/main" id="{6ECEEC71-08E2-6F4A-ADFA-B50CE3BA4C31}"/>
              </a:ext>
            </a:extLst>
          </p:cNvPr>
          <p:cNvSpPr>
            <a:spLocks noGrp="1"/>
          </p:cNvSpPr>
          <p:nvPr>
            <p:ph type="pic" idx="1"/>
          </p:nvPr>
        </p:nvSpPr>
        <p:spPr>
          <a:xfrm>
            <a:off x="-2" y="5578"/>
            <a:ext cx="9144000" cy="4575228"/>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419212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Grafikbaggrund med tit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B50B6B-D437-3D43-B4C0-F316486DA51F}"/>
              </a:ext>
            </a:extLst>
          </p:cNvPr>
          <p:cNvSpPr/>
          <p:nvPr userDrawn="1"/>
        </p:nvSpPr>
        <p:spPr>
          <a:xfrm>
            <a:off x="0" y="4580806"/>
            <a:ext cx="9144000" cy="56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5" name="Picture 14">
            <a:extLst>
              <a:ext uri="{FF2B5EF4-FFF2-40B4-BE49-F238E27FC236}">
                <a16:creationId xmlns:a16="http://schemas.microsoft.com/office/drawing/2014/main" id="{6B21380D-7DDD-8348-81DF-43CFCE952B34}"/>
              </a:ext>
            </a:extLst>
          </p:cNvPr>
          <p:cNvPicPr>
            <a:picLocks noChangeAspect="1"/>
          </p:cNvPicPr>
          <p:nvPr userDrawn="1"/>
        </p:nvPicPr>
        <p:blipFill>
          <a:blip r:embed="rId2"/>
          <a:stretch>
            <a:fillRect/>
          </a:stretch>
        </p:blipFill>
        <p:spPr>
          <a:xfrm>
            <a:off x="392151" y="4659982"/>
            <a:ext cx="798857" cy="353118"/>
          </a:xfrm>
          <a:prstGeom prst="rect">
            <a:avLst/>
          </a:prstGeom>
        </p:spPr>
      </p:pic>
      <p:sp>
        <p:nvSpPr>
          <p:cNvPr id="6" name="Titel 1">
            <a:extLst>
              <a:ext uri="{FF2B5EF4-FFF2-40B4-BE49-F238E27FC236}">
                <a16:creationId xmlns:a16="http://schemas.microsoft.com/office/drawing/2014/main" id="{E62BFEEE-A7B0-D44C-B778-A00542F67767}"/>
              </a:ext>
            </a:extLst>
          </p:cNvPr>
          <p:cNvSpPr>
            <a:spLocks noGrp="1"/>
          </p:cNvSpPr>
          <p:nvPr>
            <p:ph type="title" idx="4294967295"/>
          </p:nvPr>
        </p:nvSpPr>
        <p:spPr>
          <a:xfrm>
            <a:off x="539552" y="627534"/>
            <a:ext cx="4464000" cy="570310"/>
          </a:xfrm>
        </p:spPr>
        <p:txBody>
          <a:bodyPr/>
          <a:lstStyle/>
          <a:p>
            <a:r>
              <a:rPr lang="da-DK" dirty="0"/>
              <a:t>Årets indtægter</a:t>
            </a:r>
          </a:p>
        </p:txBody>
      </p:sp>
      <p:graphicFrame>
        <p:nvGraphicFramePr>
          <p:cNvPr id="8" name="Pladsholder til indhold 3">
            <a:extLst>
              <a:ext uri="{FF2B5EF4-FFF2-40B4-BE49-F238E27FC236}">
                <a16:creationId xmlns:a16="http://schemas.microsoft.com/office/drawing/2014/main" id="{353AC5F2-5DA7-A848-9207-558F8D34B046}"/>
              </a:ext>
            </a:extLst>
          </p:cNvPr>
          <p:cNvGraphicFramePr>
            <a:graphicFrameLocks/>
          </p:cNvGraphicFramePr>
          <p:nvPr userDrawn="1">
            <p:extLst>
              <p:ext uri="{D42A27DB-BD31-4B8C-83A1-F6EECF244321}">
                <p14:modId xmlns:p14="http://schemas.microsoft.com/office/powerpoint/2010/main" val="3908988860"/>
              </p:ext>
            </p:extLst>
          </p:nvPr>
        </p:nvGraphicFramePr>
        <p:xfrm>
          <a:off x="539552" y="1406997"/>
          <a:ext cx="3672000" cy="2448000"/>
        </p:xfrm>
        <a:graphic>
          <a:graphicData uri="http://schemas.openxmlformats.org/drawingml/2006/table">
            <a:tbl>
              <a:tblPr firstRow="1" bandRow="1">
                <a:tableStyleId>{00A15C55-8517-42AA-B614-E9B94910E393}</a:tableStyleId>
              </a:tblPr>
              <a:tblGrid>
                <a:gridCol w="1819328">
                  <a:extLst>
                    <a:ext uri="{9D8B030D-6E8A-4147-A177-3AD203B41FA5}">
                      <a16:colId xmlns:a16="http://schemas.microsoft.com/office/drawing/2014/main" val="883626539"/>
                    </a:ext>
                  </a:extLst>
                </a:gridCol>
                <a:gridCol w="920519">
                  <a:extLst>
                    <a:ext uri="{9D8B030D-6E8A-4147-A177-3AD203B41FA5}">
                      <a16:colId xmlns:a16="http://schemas.microsoft.com/office/drawing/2014/main" val="864518182"/>
                    </a:ext>
                  </a:extLst>
                </a:gridCol>
                <a:gridCol w="932153">
                  <a:extLst>
                    <a:ext uri="{9D8B030D-6E8A-4147-A177-3AD203B41FA5}">
                      <a16:colId xmlns:a16="http://schemas.microsoft.com/office/drawing/2014/main" val="267769009"/>
                    </a:ext>
                  </a:extLst>
                </a:gridCol>
              </a:tblGrid>
              <a:tr h="272000">
                <a:tc>
                  <a:txBody>
                    <a:bodyPr/>
                    <a:lstStyle/>
                    <a:p>
                      <a:pPr algn="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2019</a:t>
                      </a:r>
                      <a:endParaRPr lang="da-DK" sz="900" b="1" i="0" dirty="0">
                        <a:latin typeface="Nunito ExtraBold" pitchFamily="2" charset="77"/>
                        <a:cs typeface="Calibri" panose="020F0502020204030204" pitchFamily="34" charset="0"/>
                      </a:endParaRPr>
                    </a:p>
                  </a:txBody>
                  <a:tcPr anchor="ctr"/>
                </a:tc>
                <a:tc>
                  <a:txBody>
                    <a:bodyPr/>
                    <a:lstStyle/>
                    <a:p>
                      <a:pPr algn="r"/>
                      <a:r>
                        <a:rPr lang="da-DK" sz="900" b="1" i="0" dirty="0">
                          <a:latin typeface="Nunito ExtraBold" pitchFamily="2" charset="77"/>
                        </a:rPr>
                        <a:t>2018</a:t>
                      </a:r>
                      <a:endParaRPr lang="da-DK" sz="900" b="1" i="0" dirty="0">
                        <a:latin typeface="Nunito ExtraBold" pitchFamily="2" charset="77"/>
                        <a:cs typeface="Calibri" panose="020F0502020204030204" pitchFamily="34" charset="0"/>
                      </a:endParaRPr>
                    </a:p>
                  </a:txBody>
                  <a:tcPr anchor="ctr"/>
                </a:tc>
                <a:extLst>
                  <a:ext uri="{0D108BD9-81ED-4DB2-BD59-A6C34878D82A}">
                    <a16:rowId xmlns:a16="http://schemas.microsoft.com/office/drawing/2014/main" val="811647982"/>
                  </a:ext>
                </a:extLst>
              </a:tr>
              <a:tr h="272000">
                <a:tc>
                  <a:txBody>
                    <a:bodyPr/>
                    <a:lstStyle/>
                    <a:p>
                      <a:r>
                        <a:rPr lang="da-DK" sz="900" b="0" dirty="0">
                          <a:latin typeface="MULISH REGULAR ROMAN" pitchFamily="2" charset="77"/>
                        </a:rPr>
                        <a:t>Driftstilskud</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10.867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10.801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1385594273"/>
                  </a:ext>
                </a:extLst>
              </a:tr>
              <a:tr h="272000">
                <a:tc>
                  <a:txBody>
                    <a:bodyPr/>
                    <a:lstStyle/>
                    <a:p>
                      <a:r>
                        <a:rPr lang="da-DK" sz="900" b="0" dirty="0">
                          <a:latin typeface="MULISH REGULAR ROMAN" pitchFamily="2" charset="77"/>
                        </a:rPr>
                        <a:t>Kontingenter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544</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767034962"/>
                  </a:ext>
                </a:extLst>
              </a:tr>
              <a:tr h="272000">
                <a:tc>
                  <a:txBody>
                    <a:bodyPr/>
                    <a:lstStyle/>
                    <a:p>
                      <a:r>
                        <a:rPr lang="da-DK" sz="900" b="0" dirty="0">
                          <a:latin typeface="MULISH REGULAR ROMAN" pitchFamily="2" charset="77"/>
                        </a:rPr>
                        <a:t>Huslejeindtægt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616</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610</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19799332"/>
                  </a:ext>
                </a:extLst>
              </a:tr>
              <a:tr h="272000">
                <a:tc>
                  <a:txBody>
                    <a:bodyPr/>
                    <a:lstStyle/>
                    <a:p>
                      <a:r>
                        <a:rPr lang="da-DK" sz="900" b="0" dirty="0">
                          <a:latin typeface="MULISH REGULAR ROMAN" pitchFamily="2" charset="77"/>
                        </a:rPr>
                        <a:t>Programindtægter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4.055</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3.915</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730012630"/>
                  </a:ext>
                </a:extLst>
              </a:tr>
              <a:tr h="272000">
                <a:tc>
                  <a:txBody>
                    <a:bodyPr/>
                    <a:lstStyle/>
                    <a:p>
                      <a:r>
                        <a:rPr lang="da-DK" sz="900" b="0" dirty="0">
                          <a:latin typeface="MULISH REGULAR ROMAN" pitchFamily="2" charset="77"/>
                        </a:rPr>
                        <a:t>Projektindtægter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7.091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6.802</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3744607314"/>
                  </a:ext>
                </a:extLst>
              </a:tr>
              <a:tr h="2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900" b="0" dirty="0">
                          <a:latin typeface="MULISH REGULAR ROMAN" pitchFamily="2" charset="77"/>
                        </a:rPr>
                        <a:t>Udlodningsadministration</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4.598</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3.823</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2937574586"/>
                  </a:ext>
                </a:extLst>
              </a:tr>
              <a:tr h="272000">
                <a:tc>
                  <a:txBody>
                    <a:bodyPr/>
                    <a:lstStyle/>
                    <a:p>
                      <a:r>
                        <a:rPr lang="da-DK" sz="900" b="0" dirty="0">
                          <a:latin typeface="MULISH REGULAR ROMAN" pitchFamily="2" charset="77"/>
                        </a:rPr>
                        <a:t>Øvrige indtægter</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426</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52498511"/>
                  </a:ext>
                </a:extLst>
              </a:tr>
              <a:tr h="272000">
                <a:tc>
                  <a:txBody>
                    <a:bodyPr/>
                    <a:lstStyle/>
                    <a:p>
                      <a:r>
                        <a:rPr lang="da-DK" sz="900" b="0" dirty="0">
                          <a:latin typeface="MULISH REGULAR ROMAN" pitchFamily="2" charset="77"/>
                        </a:rPr>
                        <a:t>Indtægter i alt</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27.801</a:t>
                      </a:r>
                      <a:endParaRPr lang="da-DK" sz="900" b="0" i="0" dirty="0">
                        <a:latin typeface="MULISH REGULAR ROMAN" pitchFamily="2" charset="77"/>
                        <a:cs typeface="Calibri" panose="020F0502020204030204" pitchFamily="34" charset="0"/>
                      </a:endParaRPr>
                    </a:p>
                  </a:txBody>
                  <a:tcPr anchor="ctr"/>
                </a:tc>
                <a:tc>
                  <a:txBody>
                    <a:bodyPr/>
                    <a:lstStyle/>
                    <a:p>
                      <a:pPr algn="r"/>
                      <a:r>
                        <a:rPr lang="da-DK" sz="900" b="0" dirty="0">
                          <a:latin typeface="MULISH REGULAR ROMAN" pitchFamily="2" charset="77"/>
                        </a:rPr>
                        <a:t>26.921</a:t>
                      </a:r>
                      <a:endParaRPr lang="da-DK" sz="900" b="0" i="0" dirty="0">
                        <a:latin typeface="MULISH REGULAR ROMAN" pitchFamily="2" charset="77"/>
                        <a:cs typeface="Calibri" panose="020F0502020204030204" pitchFamily="34" charset="0"/>
                      </a:endParaRPr>
                    </a:p>
                  </a:txBody>
                  <a:tcPr anchor="ctr"/>
                </a:tc>
                <a:extLst>
                  <a:ext uri="{0D108BD9-81ED-4DB2-BD59-A6C34878D82A}">
                    <a16:rowId xmlns:a16="http://schemas.microsoft.com/office/drawing/2014/main" val="4183939594"/>
                  </a:ext>
                </a:extLst>
              </a:tr>
            </a:tbl>
          </a:graphicData>
        </a:graphic>
      </p:graphicFrame>
      <p:sp>
        <p:nvSpPr>
          <p:cNvPr id="9" name="Tekstfelt 2">
            <a:extLst>
              <a:ext uri="{FF2B5EF4-FFF2-40B4-BE49-F238E27FC236}">
                <a16:creationId xmlns:a16="http://schemas.microsoft.com/office/drawing/2014/main" id="{F8FF35B7-3985-8D4A-B4F4-025EBA747D3B}"/>
              </a:ext>
            </a:extLst>
          </p:cNvPr>
          <p:cNvSpPr txBox="1"/>
          <p:nvPr userDrawn="1"/>
        </p:nvSpPr>
        <p:spPr>
          <a:xfrm>
            <a:off x="1586577" y="3854997"/>
            <a:ext cx="2624975" cy="200055"/>
          </a:xfrm>
          <a:prstGeom prst="rect">
            <a:avLst/>
          </a:prstGeom>
          <a:noFill/>
        </p:spPr>
        <p:txBody>
          <a:bodyPr wrap="square" rtlCol="0">
            <a:spAutoFit/>
          </a:bodyPr>
          <a:lstStyle/>
          <a:p>
            <a:pPr algn="r"/>
            <a:r>
              <a:rPr lang="da-DK" sz="700" i="1" dirty="0">
                <a:latin typeface="MULISH ROMAN" pitchFamily="2" charset="77"/>
                <a:cs typeface="Calibri" panose="020F0502020204030204" pitchFamily="34" charset="0"/>
              </a:rPr>
              <a:t>Alle tal i 1.000 kr.</a:t>
            </a:r>
          </a:p>
        </p:txBody>
      </p:sp>
      <p:graphicFrame>
        <p:nvGraphicFramePr>
          <p:cNvPr id="10" name="Diagram 16">
            <a:extLst>
              <a:ext uri="{FF2B5EF4-FFF2-40B4-BE49-F238E27FC236}">
                <a16:creationId xmlns:a16="http://schemas.microsoft.com/office/drawing/2014/main" id="{86A67951-2396-4649-8FF2-1CA6708DD195}"/>
              </a:ext>
            </a:extLst>
          </p:cNvPr>
          <p:cNvGraphicFramePr/>
          <p:nvPr userDrawn="1">
            <p:extLst>
              <p:ext uri="{D42A27DB-BD31-4B8C-83A1-F6EECF244321}">
                <p14:modId xmlns:p14="http://schemas.microsoft.com/office/powerpoint/2010/main" val="1886225073"/>
              </p:ext>
            </p:extLst>
          </p:nvPr>
        </p:nvGraphicFramePr>
        <p:xfrm>
          <a:off x="4439478" y="1275606"/>
          <a:ext cx="4464001"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4602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Grafikbaggrund med titel">
    <p:spTree>
      <p:nvGrpSpPr>
        <p:cNvPr id="1" name=""/>
        <p:cNvGrpSpPr/>
        <p:nvPr/>
      </p:nvGrpSpPr>
      <p:grpSpPr>
        <a:xfrm>
          <a:off x="0" y="0"/>
          <a:ext cx="0" cy="0"/>
          <a:chOff x="0" y="0"/>
          <a:chExt cx="0" cy="0"/>
        </a:xfrm>
      </p:grpSpPr>
      <p:pic>
        <p:nvPicPr>
          <p:cNvPr id="9" name="Picture 8" descr="A bird perched on a branch&#10;&#10;Description automatically generated with medium confidence">
            <a:extLst>
              <a:ext uri="{FF2B5EF4-FFF2-40B4-BE49-F238E27FC236}">
                <a16:creationId xmlns:a16="http://schemas.microsoft.com/office/drawing/2014/main" id="{90F99A3E-F5A2-F240-8046-F35B981D2A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99" t="14817" r="28230" b="27572"/>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C3C1CB0F-C805-B34B-B348-314E6F0F96FF}"/>
              </a:ext>
            </a:extLst>
          </p:cNvPr>
          <p:cNvSpPr>
            <a:spLocks noGrp="1"/>
          </p:cNvSpPr>
          <p:nvPr>
            <p:ph type="body" idx="1"/>
          </p:nvPr>
        </p:nvSpPr>
        <p:spPr>
          <a:xfrm>
            <a:off x="722313" y="627534"/>
            <a:ext cx="7772400" cy="374079"/>
          </a:xfrm>
        </p:spPr>
        <p:txBody>
          <a:bodyPr/>
          <a:lstStyle>
            <a:lvl1pPr>
              <a:defRPr>
                <a:solidFill>
                  <a:schemeClr val="bg1"/>
                </a:solidFill>
              </a:defRPr>
            </a:lvl1pPr>
          </a:lstStyle>
          <a:p>
            <a:endParaRPr lang="en-DK" dirty="0"/>
          </a:p>
        </p:txBody>
      </p:sp>
      <p:sp>
        <p:nvSpPr>
          <p:cNvPr id="15" name="Titel 1">
            <a:extLst>
              <a:ext uri="{FF2B5EF4-FFF2-40B4-BE49-F238E27FC236}">
                <a16:creationId xmlns:a16="http://schemas.microsoft.com/office/drawing/2014/main" id="{C883CA7A-03D5-E14C-AB76-BCFC344A9F59}"/>
              </a:ext>
            </a:extLst>
          </p:cNvPr>
          <p:cNvSpPr>
            <a:spLocks noGrp="1"/>
          </p:cNvSpPr>
          <p:nvPr>
            <p:ph type="title"/>
          </p:nvPr>
        </p:nvSpPr>
        <p:spPr>
          <a:xfrm>
            <a:off x="722313" y="1056353"/>
            <a:ext cx="7772400" cy="1381596"/>
          </a:xfrm>
          <a:prstGeom prst="rect">
            <a:avLst/>
          </a:prstGeom>
        </p:spPr>
        <p:txBody>
          <a:bodyPr anchor="t">
            <a:noAutofit/>
          </a:bodyPr>
          <a:lstStyle>
            <a:lvl1pPr algn="l">
              <a:defRPr lang="en-US" sz="4000" dirty="0">
                <a:solidFill>
                  <a:schemeClr val="bg1"/>
                </a:solidFill>
              </a:defRPr>
            </a:lvl1pPr>
          </a:lstStyle>
          <a:p>
            <a:r>
              <a:rPr lang="da-DK" dirty="0"/>
              <a:t>Klik for at redigere titeltypografien i masteren</a:t>
            </a:r>
            <a:endParaRPr lang="en-US" dirty="0"/>
          </a:p>
        </p:txBody>
      </p:sp>
      <p:sp>
        <p:nvSpPr>
          <p:cNvPr id="16" name="Rectangle 15">
            <a:extLst>
              <a:ext uri="{FF2B5EF4-FFF2-40B4-BE49-F238E27FC236}">
                <a16:creationId xmlns:a16="http://schemas.microsoft.com/office/drawing/2014/main" id="{3305D59B-4331-724B-90F0-D1AB3DE5D0C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7" name="Round Same-side Corner of Rectangle 16">
            <a:extLst>
              <a:ext uri="{FF2B5EF4-FFF2-40B4-BE49-F238E27FC236}">
                <a16:creationId xmlns:a16="http://schemas.microsoft.com/office/drawing/2014/main" id="{D7673FBE-8660-5B4F-B59B-3AB54E4D311B}"/>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8" name="Picture 17">
            <a:extLst>
              <a:ext uri="{FF2B5EF4-FFF2-40B4-BE49-F238E27FC236}">
                <a16:creationId xmlns:a16="http://schemas.microsoft.com/office/drawing/2014/main" id="{672C08D2-2272-C44D-AF3A-95AC3D6168C7}"/>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08520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Grafikbaggrund med titel">
    <p:spTree>
      <p:nvGrpSpPr>
        <p:cNvPr id="1" name=""/>
        <p:cNvGrpSpPr/>
        <p:nvPr/>
      </p:nvGrpSpPr>
      <p:grpSpPr>
        <a:xfrm>
          <a:off x="0" y="0"/>
          <a:ext cx="0" cy="0"/>
          <a:chOff x="0" y="0"/>
          <a:chExt cx="0" cy="0"/>
        </a:xfrm>
      </p:grpSpPr>
      <p:pic>
        <p:nvPicPr>
          <p:cNvPr id="4" name="Picture 3" descr="A picture containing person, outdoor object&#10;&#10;Description automatically generated">
            <a:extLst>
              <a:ext uri="{FF2B5EF4-FFF2-40B4-BE49-F238E27FC236}">
                <a16:creationId xmlns:a16="http://schemas.microsoft.com/office/drawing/2014/main" id="{6D978A0A-BF2B-EF4C-9DE8-C9E051B49F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7" name="Title 1">
            <a:extLst>
              <a:ext uri="{FF2B5EF4-FFF2-40B4-BE49-F238E27FC236}">
                <a16:creationId xmlns:a16="http://schemas.microsoft.com/office/drawing/2014/main" id="{8E03B3C8-C305-2A46-AC7B-7AA69567AF99}"/>
              </a:ext>
            </a:extLst>
          </p:cNvPr>
          <p:cNvSpPr>
            <a:spLocks noGrp="1"/>
          </p:cNvSpPr>
          <p:nvPr>
            <p:ph type="title" idx="4294967295"/>
          </p:nvPr>
        </p:nvSpPr>
        <p:spPr>
          <a:xfrm>
            <a:off x="755576" y="1779662"/>
            <a:ext cx="7450138" cy="1020763"/>
          </a:xfrm>
        </p:spPr>
        <p:txBody>
          <a:bodyPr>
            <a:normAutofit/>
          </a:bodyPr>
          <a:lstStyle/>
          <a:p>
            <a:pPr algn="ctr"/>
            <a:endParaRPr lang="en-DK" cap="none" dirty="0">
              <a:solidFill>
                <a:schemeClr val="bg1"/>
              </a:solidFill>
            </a:endParaRPr>
          </a:p>
        </p:txBody>
      </p:sp>
      <p:sp>
        <p:nvSpPr>
          <p:cNvPr id="14" name="Rectangle 13">
            <a:extLst>
              <a:ext uri="{FF2B5EF4-FFF2-40B4-BE49-F238E27FC236}">
                <a16:creationId xmlns:a16="http://schemas.microsoft.com/office/drawing/2014/main" id="{1A6A6180-0940-C542-B387-BC460384D2FC}"/>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5" name="Round Same-side Corner of Rectangle 14">
            <a:extLst>
              <a:ext uri="{FF2B5EF4-FFF2-40B4-BE49-F238E27FC236}">
                <a16:creationId xmlns:a16="http://schemas.microsoft.com/office/drawing/2014/main" id="{6E5F638D-48DE-A646-A408-5C584B6C3048}"/>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E17DB931-5FA2-B040-A4F9-2733C60637EF}"/>
              </a:ext>
            </a:extLst>
          </p:cNvPr>
          <p:cNvPicPr>
            <a:picLocks noChangeAspect="1"/>
          </p:cNvPicPr>
          <p:nvPr userDrawn="1"/>
        </p:nvPicPr>
        <p:blipFill>
          <a:blip r:embed="rId3"/>
          <a:stretch>
            <a:fillRect/>
          </a:stretch>
        </p:blipFill>
        <p:spPr>
          <a:xfrm>
            <a:off x="392151" y="4659982"/>
            <a:ext cx="798857" cy="353118"/>
          </a:xfrm>
          <a:prstGeom prst="rect">
            <a:avLst/>
          </a:prstGeom>
        </p:spPr>
      </p:pic>
    </p:spTree>
    <p:extLst>
      <p:ext uri="{BB962C8B-B14F-4D97-AF65-F5344CB8AC3E}">
        <p14:creationId xmlns:p14="http://schemas.microsoft.com/office/powerpoint/2010/main" val="357968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2" name="Titel 1"/>
          <p:cNvSpPr>
            <a:spLocks noGrp="1"/>
          </p:cNvSpPr>
          <p:nvPr>
            <p:ph type="title"/>
          </p:nvPr>
        </p:nvSpPr>
        <p:spPr>
          <a:xfrm>
            <a:off x="3028950" y="1196104"/>
            <a:ext cx="4997141" cy="584597"/>
          </a:xfrm>
        </p:spPr>
        <p:txBody>
          <a:bodyPr>
            <a:normAutofit/>
          </a:bodyPr>
          <a:lstStyle>
            <a:lvl1pPr>
              <a:defRPr sz="1800"/>
            </a:lvl1pPr>
          </a:lstStyle>
          <a:p>
            <a:r>
              <a:rPr lang="da-DK"/>
              <a:t>Klik for at redigere i master</a:t>
            </a:r>
            <a:endParaRPr lang="da-DK" dirty="0"/>
          </a:p>
        </p:txBody>
      </p:sp>
      <p:sp>
        <p:nvSpPr>
          <p:cNvPr id="4" name="Pladsholder til indhold 3"/>
          <p:cNvSpPr>
            <a:spLocks noGrp="1"/>
          </p:cNvSpPr>
          <p:nvPr>
            <p:ph sz="half" idx="2"/>
          </p:nvPr>
        </p:nvSpPr>
        <p:spPr>
          <a:xfrm>
            <a:off x="3028950" y="1780701"/>
            <a:ext cx="5486400" cy="2406311"/>
          </a:xfrm>
        </p:spPr>
        <p:txBody>
          <a:bodyPr>
            <a:normAutofit/>
          </a:bodyPr>
          <a:lstStyle>
            <a:lvl1pPr marL="214313" indent="-214313">
              <a:spcBef>
                <a:spcPts val="1350"/>
              </a:spcBef>
              <a:buFont typeface="Arial" panose="020B0604020202020204" pitchFamily="34" charset="0"/>
              <a:buChar char="•"/>
              <a:defRPr sz="1275"/>
            </a:lvl1pPr>
            <a:lvl2pPr marL="557213" indent="-214313">
              <a:spcBef>
                <a:spcPts val="1350"/>
              </a:spcBef>
              <a:buFont typeface="Arial" panose="020B0604020202020204" pitchFamily="34" charset="0"/>
              <a:buChar char="•"/>
              <a:defRPr sz="1275"/>
            </a:lvl2pPr>
            <a:lvl3pPr marL="900113" indent="-214313">
              <a:spcBef>
                <a:spcPts val="1350"/>
              </a:spcBef>
              <a:buFont typeface="Arial" panose="020B0604020202020204" pitchFamily="34" charset="0"/>
              <a:buChar char="•"/>
              <a:defRPr sz="1275"/>
            </a:lvl3pPr>
            <a:lvl4pPr marL="1243013" indent="-214313">
              <a:spcBef>
                <a:spcPts val="1350"/>
              </a:spcBef>
              <a:buFont typeface="Arial" panose="020B0604020202020204" pitchFamily="34" charset="0"/>
              <a:buChar char="•"/>
              <a:defRPr sz="1275"/>
            </a:lvl4pPr>
            <a:lvl5pPr marL="1585913" indent="-214313">
              <a:spcBef>
                <a:spcPts val="1350"/>
              </a:spcBef>
              <a:buFont typeface="Arial" panose="020B0604020202020204" pitchFamily="34" charset="0"/>
              <a:buChar char="•"/>
              <a:defRPr sz="127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3"/>
          <p:cNvSpPr>
            <a:spLocks noGrp="1"/>
          </p:cNvSpPr>
          <p:nvPr>
            <p:ph type="pic" sz="quarter" idx="13"/>
          </p:nvPr>
        </p:nvSpPr>
        <p:spPr>
          <a:xfrm>
            <a:off x="0" y="0"/>
            <a:ext cx="2562225" cy="5143500"/>
          </a:xfrm>
        </p:spPr>
        <p:txBody>
          <a:bodyPr/>
          <a:lstStyle/>
          <a:p>
            <a:r>
              <a:rPr lang="da-DK"/>
              <a:t>Klik på ikonet for at tilføje et billede</a:t>
            </a:r>
          </a:p>
        </p:txBody>
      </p:sp>
    </p:spTree>
    <p:extLst>
      <p:ext uri="{BB962C8B-B14F-4D97-AF65-F5344CB8AC3E}">
        <p14:creationId xmlns:p14="http://schemas.microsoft.com/office/powerpoint/2010/main" val="3096249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2" name="Titel 1"/>
          <p:cNvSpPr>
            <a:spLocks noGrp="1"/>
          </p:cNvSpPr>
          <p:nvPr>
            <p:ph type="title"/>
          </p:nvPr>
        </p:nvSpPr>
        <p:spPr>
          <a:xfrm>
            <a:off x="858645" y="309853"/>
            <a:ext cx="7167446" cy="584597"/>
          </a:xfrm>
        </p:spPr>
        <p:txBody>
          <a:bodyPr>
            <a:normAutofit/>
          </a:bodyPr>
          <a:lstStyle>
            <a:lvl1pPr algn="ctr">
              <a:defRPr sz="3000"/>
            </a:lvl1pPr>
          </a:lstStyle>
          <a:p>
            <a:r>
              <a:rPr lang="da-DK"/>
              <a:t>Klik for at redigere i master</a:t>
            </a:r>
            <a:endParaRPr lang="da-DK" dirty="0"/>
          </a:p>
        </p:txBody>
      </p:sp>
      <p:sp>
        <p:nvSpPr>
          <p:cNvPr id="4" name="Pladsholder til indhold 3"/>
          <p:cNvSpPr>
            <a:spLocks noGrp="1"/>
          </p:cNvSpPr>
          <p:nvPr>
            <p:ph sz="half" idx="2"/>
          </p:nvPr>
        </p:nvSpPr>
        <p:spPr>
          <a:xfrm>
            <a:off x="1605775"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7" name="Pladsholder til indhold 3"/>
          <p:cNvSpPr>
            <a:spLocks noGrp="1"/>
          </p:cNvSpPr>
          <p:nvPr>
            <p:ph sz="half" idx="10"/>
          </p:nvPr>
        </p:nvSpPr>
        <p:spPr>
          <a:xfrm>
            <a:off x="3808144"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0" name="Pladsholder til indhold 3"/>
          <p:cNvSpPr>
            <a:spLocks noGrp="1"/>
          </p:cNvSpPr>
          <p:nvPr>
            <p:ph sz="half" idx="11"/>
          </p:nvPr>
        </p:nvSpPr>
        <p:spPr>
          <a:xfrm>
            <a:off x="6066265" y="1923583"/>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2" name="Pladsholder til indhold 3"/>
          <p:cNvSpPr>
            <a:spLocks noGrp="1"/>
          </p:cNvSpPr>
          <p:nvPr>
            <p:ph sz="half" idx="12"/>
          </p:nvPr>
        </p:nvSpPr>
        <p:spPr>
          <a:xfrm>
            <a:off x="2709746" y="3451301"/>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
        <p:nvSpPr>
          <p:cNvPr id="14" name="Pladsholder til indhold 3"/>
          <p:cNvSpPr>
            <a:spLocks noGrp="1"/>
          </p:cNvSpPr>
          <p:nvPr>
            <p:ph sz="half" idx="13"/>
          </p:nvPr>
        </p:nvSpPr>
        <p:spPr>
          <a:xfrm>
            <a:off x="4990171" y="3451301"/>
            <a:ext cx="1471961" cy="1064942"/>
          </a:xfrm>
        </p:spPr>
        <p:txBody>
          <a:bodyPr>
            <a:normAutofit/>
          </a:bodyPr>
          <a:lstStyle>
            <a:lvl1pPr marL="0" indent="0" algn="ctr">
              <a:spcBef>
                <a:spcPts val="1350"/>
              </a:spcBef>
              <a:buFontTx/>
              <a:buNone/>
              <a:defRPr sz="1125">
                <a:solidFill>
                  <a:schemeClr val="bg1"/>
                </a:solidFill>
              </a:defRPr>
            </a:lvl1pPr>
            <a:lvl2pPr marL="342900" indent="0">
              <a:spcBef>
                <a:spcPts val="1350"/>
              </a:spcBef>
              <a:buFontTx/>
              <a:buNone/>
              <a:defRPr sz="1275"/>
            </a:lvl2pPr>
            <a:lvl3pPr marL="685800" indent="0">
              <a:spcBef>
                <a:spcPts val="1350"/>
              </a:spcBef>
              <a:buFontTx/>
              <a:buNone/>
              <a:defRPr sz="1275"/>
            </a:lvl3pPr>
            <a:lvl4pPr marL="1028700" indent="0">
              <a:spcBef>
                <a:spcPts val="1350"/>
              </a:spcBef>
              <a:buFontTx/>
              <a:buNone/>
              <a:defRPr sz="1275"/>
            </a:lvl4pPr>
            <a:lvl5pPr marL="1371600" indent="0">
              <a:spcBef>
                <a:spcPts val="1350"/>
              </a:spcBef>
              <a:buFontTx/>
              <a:buNone/>
              <a:defRPr sz="1275"/>
            </a:lvl5pPr>
          </a:lstStyle>
          <a:p>
            <a:pPr lvl="0"/>
            <a:r>
              <a:rPr lang="da-DK"/>
              <a:t>Rediger typografien i masterens</a:t>
            </a:r>
          </a:p>
        </p:txBody>
      </p:sp>
    </p:spTree>
    <p:extLst>
      <p:ext uri="{BB962C8B-B14F-4D97-AF65-F5344CB8AC3E}">
        <p14:creationId xmlns:p14="http://schemas.microsoft.com/office/powerpoint/2010/main" val="234584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noAutofit/>
          </a:bodyPr>
          <a:lstStyle>
            <a:lvl1pPr algn="ctr">
              <a:defRPr>
                <a:solidFill>
                  <a:schemeClr val="bg1"/>
                </a:solidFill>
              </a:defRPr>
            </a:lvl1pPr>
          </a:lstStyle>
          <a:p>
            <a:r>
              <a:rPr lang="da-DK" dirty="0"/>
              <a:t>Klik for at redigere i masteren</a:t>
            </a:r>
            <a:endParaRPr lang="en-US" dirty="0"/>
          </a:p>
        </p:txBody>
      </p:sp>
      <p:sp>
        <p:nvSpPr>
          <p:cNvPr id="3" name="Undertitel 2"/>
          <p:cNvSpPr>
            <a:spLocks noGrp="1"/>
          </p:cNvSpPr>
          <p:nvPr>
            <p:ph type="subTitle" idx="1"/>
          </p:nvPr>
        </p:nvSpPr>
        <p:spPr>
          <a:xfrm>
            <a:off x="1371600" y="2914650"/>
            <a:ext cx="6400800" cy="953244"/>
          </a:xfrm>
          <a:prstGeom prst="rect">
            <a:avLst/>
          </a:prstGeom>
        </p:spPr>
        <p:txBody>
          <a:bodyPr>
            <a:no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a:t>
            </a:r>
            <a:endParaRPr lang="en-US" dirty="0"/>
          </a:p>
        </p:txBody>
      </p:sp>
    </p:spTree>
    <p:extLst>
      <p:ext uri="{BB962C8B-B14F-4D97-AF65-F5344CB8AC3E}">
        <p14:creationId xmlns:p14="http://schemas.microsoft.com/office/powerpoint/2010/main" val="3450215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E9488BA-13CA-EC4A-8746-3AB63F44BFE5}"/>
              </a:ext>
            </a:extLst>
          </p:cNvPr>
          <p:cNvSpPr>
            <a:spLocks noGrp="1"/>
          </p:cNvSpPr>
          <p:nvPr>
            <p:ph type="title" hasCustomPrompt="1"/>
          </p:nvPr>
        </p:nvSpPr>
        <p:spPr>
          <a:xfrm>
            <a:off x="1619672" y="1131590"/>
            <a:ext cx="4071067" cy="1440160"/>
          </a:xfrm>
          <a:noFill/>
        </p:spPr>
        <p:txBody>
          <a:bodyPr/>
          <a:lstStyle>
            <a:lvl1pPr>
              <a:defRPr>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9" name="Content Placeholder 7">
            <a:extLst>
              <a:ext uri="{FF2B5EF4-FFF2-40B4-BE49-F238E27FC236}">
                <a16:creationId xmlns:a16="http://schemas.microsoft.com/office/drawing/2014/main" id="{5FCB7295-338A-A748-8897-29C26249944C}"/>
              </a:ext>
            </a:extLst>
          </p:cNvPr>
          <p:cNvSpPr>
            <a:spLocks noGrp="1"/>
          </p:cNvSpPr>
          <p:nvPr>
            <p:ph idx="1"/>
          </p:nvPr>
        </p:nvSpPr>
        <p:spPr>
          <a:xfrm>
            <a:off x="1631470" y="2771182"/>
            <a:ext cx="4059269" cy="808680"/>
          </a:xfrm>
        </p:spPr>
        <p:txBody>
          <a:bodyPr/>
          <a:lstStyle>
            <a:lvl1pPr>
              <a:defRPr>
                <a:solidFill>
                  <a:schemeClr val="bg1"/>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934392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chemeClr val="bg1"/>
                </a:solidFill>
              </a:defRPr>
            </a:lvl1pPr>
          </a:lstStyle>
          <a:p>
            <a:r>
              <a:rPr lang="da-DK" dirty="0"/>
              <a:t>Klik for at redigere i masteren</a:t>
            </a:r>
            <a:endParaRPr lang="en-US" dirty="0"/>
          </a:p>
        </p:txBody>
      </p:sp>
      <p:sp>
        <p:nvSpPr>
          <p:cNvPr id="3" name="Pladsholder til indhold 2"/>
          <p:cNvSpPr>
            <a:spLocks noGrp="1"/>
          </p:cNvSpPr>
          <p:nvPr>
            <p:ph idx="1" hasCustomPrompt="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454247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6B70C441-7213-244B-BD2D-518AFC65DFE5}"/>
              </a:ext>
            </a:extLst>
          </p:cNvPr>
          <p:cNvSpPr>
            <a:spLocks noGrp="1"/>
          </p:cNvSpPr>
          <p:nvPr>
            <p:ph type="title" hasCustomPrompt="1"/>
          </p:nvPr>
        </p:nvSpPr>
        <p:spPr>
          <a:xfrm>
            <a:off x="1619672" y="1131590"/>
            <a:ext cx="4071067" cy="1440160"/>
          </a:xfrm>
          <a:noFill/>
        </p:spPr>
        <p:txBody>
          <a:bodyPr/>
          <a:lstStyle>
            <a:lvl1pPr>
              <a:defRPr>
                <a:ln>
                  <a:noFill/>
                </a:ln>
                <a:noFill/>
              </a:defRPr>
            </a:lvl1pPr>
          </a:lstStyle>
          <a:p>
            <a:r>
              <a:rPr lang="da-DK" sz="3000" dirty="0">
                <a:solidFill>
                  <a:schemeClr val="tx1">
                    <a:lumMod val="95000"/>
                    <a:lumOff val="5000"/>
                  </a:schemeClr>
                </a:solidFill>
              </a:rPr>
              <a:t>Klik for at redigere titeltypografien i masteren</a:t>
            </a:r>
            <a:endParaRPr lang="en-US" sz="3000" dirty="0">
              <a:solidFill>
                <a:schemeClr val="tx1">
                  <a:lumMod val="95000"/>
                  <a:lumOff val="5000"/>
                </a:schemeClr>
              </a:solidFill>
            </a:endParaRPr>
          </a:p>
        </p:txBody>
      </p:sp>
      <p:sp>
        <p:nvSpPr>
          <p:cNvPr id="7" name="Content Placeholder 7">
            <a:extLst>
              <a:ext uri="{FF2B5EF4-FFF2-40B4-BE49-F238E27FC236}">
                <a16:creationId xmlns:a16="http://schemas.microsoft.com/office/drawing/2014/main" id="{BC79E8AC-9F5E-E445-BA0F-E7FA0844EF00}"/>
              </a:ext>
            </a:extLst>
          </p:cNvPr>
          <p:cNvSpPr>
            <a:spLocks noGrp="1"/>
          </p:cNvSpPr>
          <p:nvPr>
            <p:ph idx="1"/>
          </p:nvPr>
        </p:nvSpPr>
        <p:spPr>
          <a:xfrm>
            <a:off x="1631470" y="2771182"/>
            <a:ext cx="4059269" cy="808680"/>
          </a:xfrm>
        </p:spPr>
        <p:txBody>
          <a:bodyPr/>
          <a:lstStyle>
            <a:lvl1pPr>
              <a:defRPr sz="1200">
                <a:solidFill>
                  <a:schemeClr val="tx1">
                    <a:lumMod val="95000"/>
                    <a:lumOff val="5000"/>
                  </a:schemeClr>
                </a:solidFill>
              </a:defRPr>
            </a:lvl1pPr>
          </a:lstStyle>
          <a:p>
            <a:pPr marL="171450" lvl="0" indent="-171450">
              <a:buFont typeface="Arial" panose="020B0604020202020204" pitchFamily="34" charset="0"/>
              <a:buChar char="•"/>
            </a:pPr>
            <a:r>
              <a:rPr lang="da-DK" dirty="0"/>
              <a:t>Klik for at redigere teksttypografierne i masteren</a:t>
            </a:r>
          </a:p>
        </p:txBody>
      </p:sp>
    </p:spTree>
    <p:extLst>
      <p:ext uri="{BB962C8B-B14F-4D97-AF65-F5344CB8AC3E}">
        <p14:creationId xmlns:p14="http://schemas.microsoft.com/office/powerpoint/2010/main" val="2586251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sobjekt 2">
    <p:spTree>
      <p:nvGrpSpPr>
        <p:cNvPr id="1" name=""/>
        <p:cNvGrpSpPr/>
        <p:nvPr/>
      </p:nvGrpSpPr>
      <p:grpSpPr>
        <a:xfrm>
          <a:off x="0" y="0"/>
          <a:ext cx="0" cy="0"/>
          <a:chOff x="0" y="0"/>
          <a:chExt cx="0" cy="0"/>
        </a:xfrm>
      </p:grpSpPr>
      <p:sp>
        <p:nvSpPr>
          <p:cNvPr id="15" name="Titel 1"/>
          <p:cNvSpPr>
            <a:spLocks noGrp="1"/>
          </p:cNvSpPr>
          <p:nvPr>
            <p:ph type="title"/>
          </p:nvPr>
        </p:nvSpPr>
        <p:spPr>
          <a:xfrm>
            <a:off x="356917" y="369944"/>
            <a:ext cx="4071067" cy="1409718"/>
          </a:xfrm>
          <a:prstGeom prst="rect">
            <a:avLst/>
          </a:prstGeom>
        </p:spPr>
        <p:txBody>
          <a:bodyPr>
            <a:noAutofit/>
          </a:bodyPr>
          <a:lstStyle>
            <a:lvl1pPr>
              <a:defRPr sz="4000">
                <a:solidFill>
                  <a:schemeClr val="bg1"/>
                </a:solidFill>
              </a:defRPr>
            </a:lvl1pPr>
          </a:lstStyle>
          <a:p>
            <a:r>
              <a:rPr lang="da-DK" dirty="0"/>
              <a:t>Klik for at redigere i masteren</a:t>
            </a:r>
            <a:endParaRPr lang="en-US" dirty="0"/>
          </a:p>
        </p:txBody>
      </p:sp>
      <p:sp>
        <p:nvSpPr>
          <p:cNvPr id="18" name="Pladsholder til indhold 2"/>
          <p:cNvSpPr>
            <a:spLocks noGrp="1"/>
          </p:cNvSpPr>
          <p:nvPr>
            <p:ph idx="1"/>
          </p:nvPr>
        </p:nvSpPr>
        <p:spPr>
          <a:xfrm>
            <a:off x="368715" y="1835077"/>
            <a:ext cx="4059269" cy="224884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20" name="Pladsholder til billede 8"/>
          <p:cNvSpPr>
            <a:spLocks noGrp="1"/>
          </p:cNvSpPr>
          <p:nvPr>
            <p:ph type="pic" sz="quarter" idx="13"/>
          </p:nvPr>
        </p:nvSpPr>
        <p:spPr>
          <a:xfrm>
            <a:off x="4578673" y="483518"/>
            <a:ext cx="4091441" cy="3600400"/>
          </a:xfrm>
          <a:prstGeom prst="rect">
            <a:avLst/>
          </a:prstGeom>
        </p:spPr>
        <p:txBody>
          <a:bodyPr/>
          <a:lstStyle>
            <a:lvl1pPr>
              <a:defRPr>
                <a:solidFill>
                  <a:schemeClr val="bg1"/>
                </a:solidFill>
              </a:defRPr>
            </a:lvl1pPr>
          </a:lstStyle>
          <a:p>
            <a:r>
              <a:rPr lang="da-DK" dirty="0"/>
              <a:t>Træk billede til pladsholder, eller klik på symbol for at tilføje</a:t>
            </a:r>
            <a:endParaRPr lang="en-US" dirty="0"/>
          </a:p>
        </p:txBody>
      </p:sp>
    </p:spTree>
    <p:extLst>
      <p:ext uri="{BB962C8B-B14F-4D97-AF65-F5344CB8AC3E}">
        <p14:creationId xmlns:p14="http://schemas.microsoft.com/office/powerpoint/2010/main" val="13632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081734"/>
            <a:ext cx="7772400" cy="1354111"/>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722313" y="1563638"/>
            <a:ext cx="7772400" cy="518095"/>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91365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ro">
    <p:spTree>
      <p:nvGrpSpPr>
        <p:cNvPr id="1" name=""/>
        <p:cNvGrpSpPr/>
        <p:nvPr/>
      </p:nvGrpSpPr>
      <p:grpSpPr>
        <a:xfrm>
          <a:off x="0" y="0"/>
          <a:ext cx="0" cy="0"/>
          <a:chOff x="0" y="0"/>
          <a:chExt cx="0" cy="0"/>
        </a:xfrm>
      </p:grpSpPr>
      <p:sp>
        <p:nvSpPr>
          <p:cNvPr id="2" name="Titel 1"/>
          <p:cNvSpPr>
            <a:spLocks noGrp="1"/>
          </p:cNvSpPr>
          <p:nvPr>
            <p:ph type="title"/>
          </p:nvPr>
        </p:nvSpPr>
        <p:spPr>
          <a:xfrm>
            <a:off x="1" y="1550194"/>
            <a:ext cx="9143999" cy="1237580"/>
          </a:xfrm>
          <a:prstGeom prst="rect">
            <a:avLst/>
          </a:prstGeom>
        </p:spPr>
        <p:txBody>
          <a:bodyPr anchor="t"/>
          <a:lstStyle>
            <a:lvl1pPr algn="ctr">
              <a:defRPr sz="4000" b="1" cap="all">
                <a:solidFill>
                  <a:schemeClr val="bg1"/>
                </a:solidFill>
              </a:defRPr>
            </a:lvl1pPr>
          </a:lstStyle>
          <a:p>
            <a:r>
              <a:rPr lang="da-DK" dirty="0"/>
              <a:t>Klik for at redigere i masteren</a:t>
            </a:r>
            <a:endParaRPr lang="en-US" dirty="0"/>
          </a:p>
        </p:txBody>
      </p:sp>
      <p:sp>
        <p:nvSpPr>
          <p:cNvPr id="3" name="Pladsholder til tekst 2"/>
          <p:cNvSpPr>
            <a:spLocks noGrp="1"/>
          </p:cNvSpPr>
          <p:nvPr>
            <p:ph type="body" idx="1"/>
          </p:nvPr>
        </p:nvSpPr>
        <p:spPr>
          <a:xfrm>
            <a:off x="685800" y="2859782"/>
            <a:ext cx="7772400" cy="374079"/>
          </a:xfrm>
          <a:prstGeom prst="rect">
            <a:avLst/>
          </a:prstGeo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18167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
        <p:nvSpPr>
          <p:cNvPr id="3" name="Pladsholder til indhold 2"/>
          <p:cNvSpPr>
            <a:spLocks noGrp="1"/>
          </p:cNvSpPr>
          <p:nvPr>
            <p:ph sz="half" idx="1"/>
          </p:nvPr>
        </p:nvSpPr>
        <p:spPr>
          <a:xfrm>
            <a:off x="457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1301611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11705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19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bg1"/>
                </a:solidFill>
              </a:defRPr>
            </a:lvl1pPr>
          </a:lstStyle>
          <a:p>
            <a:r>
              <a:rPr lang="da-DK" dirty="0"/>
              <a:t>Klik for at redigere i masteren</a:t>
            </a:r>
            <a:endParaRPr lang="en-US" dirty="0"/>
          </a:p>
        </p:txBody>
      </p:sp>
      <p:sp>
        <p:nvSpPr>
          <p:cNvPr id="3" name="Pladsholder til indhold 2"/>
          <p:cNvSpPr>
            <a:spLocks noGrp="1"/>
          </p:cNvSpPr>
          <p:nvPr>
            <p:ph idx="1"/>
          </p:nvPr>
        </p:nvSpPr>
        <p:spPr>
          <a:xfrm>
            <a:off x="3575050" y="243426"/>
            <a:ext cx="5111750" cy="3552460"/>
          </a:xfrm>
          <a:prstGeom prst="rect">
            <a:avLst/>
          </a:prstGeom>
        </p:spPr>
        <p:txBody>
          <a:bodyPr>
            <a:normAutofit/>
          </a:bodyPr>
          <a:lstStyle>
            <a:lvl1pPr>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076327"/>
            <a:ext cx="3008313" cy="2719560"/>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233910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201743"/>
            <a:ext cx="5486400" cy="425054"/>
          </a:xfrm>
          <a:prstGeom prst="rect">
            <a:avLst/>
          </a:prstGeom>
        </p:spPr>
        <p:txBody>
          <a:bodyPr anchor="b"/>
          <a:lstStyle>
            <a:lvl1pPr algn="l">
              <a:defRPr sz="2000" b="1">
                <a:solidFill>
                  <a:schemeClr val="bg1"/>
                </a:solidFill>
              </a:defRPr>
            </a:lvl1pPr>
          </a:lstStyle>
          <a:p>
            <a:r>
              <a:rPr lang="da-DK" dirty="0"/>
              <a:t>Klik for at redigere i masteren</a:t>
            </a:r>
            <a:endParaRPr lang="en-US" dirty="0"/>
          </a:p>
        </p:txBody>
      </p:sp>
      <p:sp>
        <p:nvSpPr>
          <p:cNvPr id="3" name="Pladsholder til billede 2"/>
          <p:cNvSpPr>
            <a:spLocks noGrp="1"/>
          </p:cNvSpPr>
          <p:nvPr>
            <p:ph type="pic" idx="1"/>
          </p:nvPr>
        </p:nvSpPr>
        <p:spPr>
          <a:xfrm>
            <a:off x="1792288" y="699542"/>
            <a:ext cx="5486400" cy="2472209"/>
          </a:xfrm>
          <a:prstGeom prst="rect">
            <a:avLst/>
          </a:prstGeom>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ladsholder til tekst 3"/>
          <p:cNvSpPr>
            <a:spLocks noGrp="1"/>
          </p:cNvSpPr>
          <p:nvPr>
            <p:ph type="body" sz="half" idx="2"/>
          </p:nvPr>
        </p:nvSpPr>
        <p:spPr>
          <a:xfrm>
            <a:off x="1792288" y="3626797"/>
            <a:ext cx="5486400" cy="524394"/>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1846500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F5F1F0-B317-B141-AEE8-B84C9AFA9A5A}"/>
              </a:ext>
            </a:extLst>
          </p:cNvPr>
          <p:cNvSpPr>
            <a:spLocks noGrp="1"/>
          </p:cNvSpPr>
          <p:nvPr>
            <p:ph type="subTitle" idx="1"/>
          </p:nvPr>
        </p:nvSpPr>
        <p:spPr>
          <a:xfrm>
            <a:off x="2631126" y="2664445"/>
            <a:ext cx="3881747" cy="953244"/>
          </a:xfrm>
          <a:prstGeom prst="rect">
            <a:avLst/>
          </a:prstGeom>
        </p:spPr>
        <p:txBody>
          <a:bodyPr/>
          <a:lstStyle>
            <a:lvl1pPr algn="ctr">
              <a:defRPr/>
            </a:lvl1pPr>
          </a:lstStyle>
          <a:p>
            <a:pPr>
              <a:lnSpc>
                <a:spcPct val="100000"/>
              </a:lnSpc>
            </a:pPr>
            <a:endParaRPr lang="da-DK" sz="1000" i="1" dirty="0"/>
          </a:p>
        </p:txBody>
      </p:sp>
      <p:sp>
        <p:nvSpPr>
          <p:cNvPr id="7" name="Titel 1">
            <a:extLst>
              <a:ext uri="{FF2B5EF4-FFF2-40B4-BE49-F238E27FC236}">
                <a16:creationId xmlns:a16="http://schemas.microsoft.com/office/drawing/2014/main" id="{86406FC6-EE87-5740-A393-868605DC37D4}"/>
              </a:ext>
            </a:extLst>
          </p:cNvPr>
          <p:cNvSpPr>
            <a:spLocks noGrp="1"/>
          </p:cNvSpPr>
          <p:nvPr>
            <p:ph type="title"/>
          </p:nvPr>
        </p:nvSpPr>
        <p:spPr>
          <a:xfrm>
            <a:off x="0" y="2067694"/>
            <a:ext cx="9137374" cy="181762"/>
          </a:xfrm>
          <a:prstGeom prst="rect">
            <a:avLst/>
          </a:prstGeom>
        </p:spPr>
        <p:txBody>
          <a:bodyPr>
            <a:noAutofit/>
          </a:bodyPr>
          <a:lstStyle>
            <a:lvl1pPr algn="ctr">
              <a:defRPr sz="9600">
                <a:solidFill>
                  <a:schemeClr val="bg1"/>
                </a:solidFill>
              </a:defRPr>
            </a:lvl1pPr>
          </a:lstStyle>
          <a:p>
            <a:r>
              <a:rPr lang="da-DK" dirty="0"/>
              <a:t>Klik for at redigere i masteren</a:t>
            </a:r>
            <a:endParaRPr lang="en-US" dirty="0"/>
          </a:p>
        </p:txBody>
      </p:sp>
    </p:spTree>
    <p:extLst>
      <p:ext uri="{BB962C8B-B14F-4D97-AF65-F5344CB8AC3E}">
        <p14:creationId xmlns:p14="http://schemas.microsoft.com/office/powerpoint/2010/main" val="3265593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
    <p:spTree>
      <p:nvGrpSpPr>
        <p:cNvPr id="1" name=""/>
        <p:cNvGrpSpPr/>
        <p:nvPr/>
      </p:nvGrpSpPr>
      <p:grpSpPr>
        <a:xfrm>
          <a:off x="0" y="0"/>
          <a:ext cx="0" cy="0"/>
          <a:chOff x="0" y="0"/>
          <a:chExt cx="0" cy="0"/>
        </a:xfrm>
      </p:grpSpPr>
      <p:sp>
        <p:nvSpPr>
          <p:cNvPr id="27" name="Title 6">
            <a:extLst>
              <a:ext uri="{FF2B5EF4-FFF2-40B4-BE49-F238E27FC236}">
                <a16:creationId xmlns:a16="http://schemas.microsoft.com/office/drawing/2014/main" id="{293CA263-8E17-DB47-B49A-9CC49B2CB534}"/>
              </a:ext>
            </a:extLst>
          </p:cNvPr>
          <p:cNvSpPr>
            <a:spLocks noGrp="1"/>
          </p:cNvSpPr>
          <p:nvPr>
            <p:ph type="title" hasCustomPrompt="1"/>
          </p:nvPr>
        </p:nvSpPr>
        <p:spPr>
          <a:xfrm>
            <a:off x="737828" y="368819"/>
            <a:ext cx="7668344" cy="1440160"/>
          </a:xfrm>
          <a:noFill/>
        </p:spPr>
        <p:txBody>
          <a:bodyPr>
            <a:noAutofit/>
          </a:bodyPr>
          <a:lstStyle>
            <a:lvl1pPr algn="ctr">
              <a:lnSpc>
                <a:spcPct val="100000"/>
              </a:lnSpc>
              <a:defRPr sz="4000">
                <a:ln>
                  <a:noFill/>
                </a:ln>
                <a:solidFill>
                  <a:schemeClr val="bg1"/>
                </a:solidFill>
              </a:defRPr>
            </a:lvl1pPr>
          </a:lstStyle>
          <a:p>
            <a:r>
              <a:rPr lang="da-DK" dirty="0">
                <a:solidFill>
                  <a:schemeClr val="bg1"/>
                </a:solidFill>
              </a:rPr>
              <a:t>Klik for at redigere titeltypografien i masteren</a:t>
            </a:r>
            <a:endParaRPr lang="en-US" dirty="0">
              <a:solidFill>
                <a:schemeClr val="bg1"/>
              </a:solidFill>
            </a:endParaRPr>
          </a:p>
        </p:txBody>
      </p:sp>
      <p:sp>
        <p:nvSpPr>
          <p:cNvPr id="33" name="Text Placeholder 32">
            <a:extLst>
              <a:ext uri="{FF2B5EF4-FFF2-40B4-BE49-F238E27FC236}">
                <a16:creationId xmlns:a16="http://schemas.microsoft.com/office/drawing/2014/main" id="{690B65FE-CAA0-6741-9A11-13EEB52D3D31}"/>
              </a:ext>
            </a:extLst>
          </p:cNvPr>
          <p:cNvSpPr>
            <a:spLocks noGrp="1"/>
          </p:cNvSpPr>
          <p:nvPr>
            <p:ph type="body" sz="quarter" idx="10" hasCustomPrompt="1"/>
          </p:nvPr>
        </p:nvSpPr>
        <p:spPr>
          <a:xfrm>
            <a:off x="395536" y="2139702"/>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6" name="Pladsholder til tekst 3">
            <a:extLst>
              <a:ext uri="{FF2B5EF4-FFF2-40B4-BE49-F238E27FC236}">
                <a16:creationId xmlns:a16="http://schemas.microsoft.com/office/drawing/2014/main" id="{BA433217-7DBF-CA4A-8C85-7A54EF88447D}"/>
              </a:ext>
            </a:extLst>
          </p:cNvPr>
          <p:cNvSpPr>
            <a:spLocks noGrp="1"/>
          </p:cNvSpPr>
          <p:nvPr>
            <p:ph type="body" sz="half" idx="2"/>
          </p:nvPr>
        </p:nvSpPr>
        <p:spPr>
          <a:xfrm>
            <a:off x="395447" y="2508121"/>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7" name="Text Placeholder 32">
            <a:extLst>
              <a:ext uri="{FF2B5EF4-FFF2-40B4-BE49-F238E27FC236}">
                <a16:creationId xmlns:a16="http://schemas.microsoft.com/office/drawing/2014/main" id="{A51956CE-287E-AC4E-B9E5-2B9E3E9C97DF}"/>
              </a:ext>
            </a:extLst>
          </p:cNvPr>
          <p:cNvSpPr>
            <a:spLocks noGrp="1"/>
          </p:cNvSpPr>
          <p:nvPr>
            <p:ph type="body" sz="quarter" idx="11" hasCustomPrompt="1"/>
          </p:nvPr>
        </p:nvSpPr>
        <p:spPr>
          <a:xfrm>
            <a:off x="2383362" y="3557685"/>
            <a:ext cx="1512168" cy="360363"/>
          </a:xfrm>
        </p:spPr>
        <p:txBody>
          <a:bodyPr/>
          <a:lstStyle>
            <a:lvl1pPr algn="ctr">
              <a:lnSpc>
                <a:spcPct val="100000"/>
              </a:lnSpc>
              <a:defRPr sz="1200" b="1" i="0">
                <a:latin typeface="Nunito ExtraBold" pitchFamily="2" charset="77"/>
              </a:defRPr>
            </a:lvl1pPr>
          </a:lstStyle>
          <a:p>
            <a:r>
              <a:rPr lang="da-DK" sz="1100" dirty="0"/>
              <a:t>Klik for at redigere i masteren</a:t>
            </a:r>
            <a:endParaRPr lang="en-US" sz="1100" dirty="0"/>
          </a:p>
        </p:txBody>
      </p:sp>
      <p:sp>
        <p:nvSpPr>
          <p:cNvPr id="38" name="Pladsholder til tekst 3">
            <a:extLst>
              <a:ext uri="{FF2B5EF4-FFF2-40B4-BE49-F238E27FC236}">
                <a16:creationId xmlns:a16="http://schemas.microsoft.com/office/drawing/2014/main" id="{16582A52-4C8F-B748-A307-BF2103D8BDBA}"/>
              </a:ext>
            </a:extLst>
          </p:cNvPr>
          <p:cNvSpPr>
            <a:spLocks noGrp="1"/>
          </p:cNvSpPr>
          <p:nvPr>
            <p:ph type="body" sz="half" idx="12"/>
          </p:nvPr>
        </p:nvSpPr>
        <p:spPr>
          <a:xfrm>
            <a:off x="2383273" y="3926104"/>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39" name="Text Placeholder 32">
            <a:extLst>
              <a:ext uri="{FF2B5EF4-FFF2-40B4-BE49-F238E27FC236}">
                <a16:creationId xmlns:a16="http://schemas.microsoft.com/office/drawing/2014/main" id="{827C7F7A-F62B-F549-BDFF-A9CB68FBF7CE}"/>
              </a:ext>
            </a:extLst>
          </p:cNvPr>
          <p:cNvSpPr>
            <a:spLocks noGrp="1"/>
          </p:cNvSpPr>
          <p:nvPr>
            <p:ph type="body" sz="quarter" idx="13" hasCustomPrompt="1"/>
          </p:nvPr>
        </p:nvSpPr>
        <p:spPr>
          <a:xfrm>
            <a:off x="4576597" y="2119824"/>
            <a:ext cx="1512168" cy="360363"/>
          </a:xfrm>
        </p:spPr>
        <p:txBody>
          <a:bodyPr/>
          <a:lstStyle>
            <a:lvl1pPr algn="ctr">
              <a:lnSpc>
                <a:spcPct val="100000"/>
              </a:lnSpc>
              <a:defRPr sz="2000" b="1" i="0">
                <a:latin typeface="Nunito ExtraBold" pitchFamily="2" charset="77"/>
              </a:defRPr>
            </a:lvl1pPr>
          </a:lstStyle>
          <a:p>
            <a:r>
              <a:rPr lang="da-DK" sz="1100" dirty="0"/>
              <a:t>Klik for at redigere i masteren</a:t>
            </a:r>
            <a:endParaRPr lang="en-US" sz="1100" dirty="0"/>
          </a:p>
        </p:txBody>
      </p:sp>
      <p:sp>
        <p:nvSpPr>
          <p:cNvPr id="40" name="Pladsholder til tekst 3">
            <a:extLst>
              <a:ext uri="{FF2B5EF4-FFF2-40B4-BE49-F238E27FC236}">
                <a16:creationId xmlns:a16="http://schemas.microsoft.com/office/drawing/2014/main" id="{97EDC09F-D77D-914A-8BD8-826465C6C59D}"/>
              </a:ext>
            </a:extLst>
          </p:cNvPr>
          <p:cNvSpPr>
            <a:spLocks noGrp="1"/>
          </p:cNvSpPr>
          <p:nvPr>
            <p:ph type="body" sz="half" idx="14"/>
          </p:nvPr>
        </p:nvSpPr>
        <p:spPr>
          <a:xfrm>
            <a:off x="4576508" y="24882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41" name="Text Placeholder 32">
            <a:extLst>
              <a:ext uri="{FF2B5EF4-FFF2-40B4-BE49-F238E27FC236}">
                <a16:creationId xmlns:a16="http://schemas.microsoft.com/office/drawing/2014/main" id="{BB1C63CF-D05A-8A49-96B4-FBE1D3DE3DE0}"/>
              </a:ext>
            </a:extLst>
          </p:cNvPr>
          <p:cNvSpPr>
            <a:spLocks noGrp="1"/>
          </p:cNvSpPr>
          <p:nvPr>
            <p:ph type="body" sz="quarter" idx="15" hasCustomPrompt="1"/>
          </p:nvPr>
        </p:nvSpPr>
        <p:spPr>
          <a:xfrm>
            <a:off x="7127641" y="3491424"/>
            <a:ext cx="1512168" cy="360363"/>
          </a:xfrm>
        </p:spPr>
        <p:txBody>
          <a:bodyPr/>
          <a:lstStyle>
            <a:lvl1pPr algn="ctr">
              <a:lnSpc>
                <a:spcPct val="100000"/>
              </a:lnSpc>
              <a:defRPr b="1" i="0">
                <a:latin typeface="Nunito ExtraBold" pitchFamily="2" charset="77"/>
              </a:defRPr>
            </a:lvl1pPr>
          </a:lstStyle>
          <a:p>
            <a:r>
              <a:rPr lang="da-DK" sz="1100" dirty="0"/>
              <a:t>Klik for at redigere i masteren</a:t>
            </a:r>
            <a:endParaRPr lang="en-US" sz="1100" dirty="0"/>
          </a:p>
        </p:txBody>
      </p:sp>
      <p:sp>
        <p:nvSpPr>
          <p:cNvPr id="42" name="Pladsholder til tekst 3">
            <a:extLst>
              <a:ext uri="{FF2B5EF4-FFF2-40B4-BE49-F238E27FC236}">
                <a16:creationId xmlns:a16="http://schemas.microsoft.com/office/drawing/2014/main" id="{CB305320-7B82-B644-9581-1BBFDFC36F84}"/>
              </a:ext>
            </a:extLst>
          </p:cNvPr>
          <p:cNvSpPr>
            <a:spLocks noGrp="1"/>
          </p:cNvSpPr>
          <p:nvPr>
            <p:ph type="body" sz="half" idx="16"/>
          </p:nvPr>
        </p:nvSpPr>
        <p:spPr>
          <a:xfrm>
            <a:off x="7127552" y="3859843"/>
            <a:ext cx="1512169" cy="656537"/>
          </a:xfrm>
          <a:prstGeom prst="rect">
            <a:avLst/>
          </a:prstGeom>
        </p:spPr>
        <p:txBody>
          <a:bodyPr/>
          <a:lstStyle>
            <a:lvl1pPr marL="0" indent="0" algn="ctr">
              <a:lnSpc>
                <a:spcPct val="100000"/>
              </a:lnSpc>
              <a:buNone/>
              <a:defRPr sz="9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pic>
        <p:nvPicPr>
          <p:cNvPr id="43" name="Picture 42">
            <a:extLst>
              <a:ext uri="{FF2B5EF4-FFF2-40B4-BE49-F238E27FC236}">
                <a16:creationId xmlns:a16="http://schemas.microsoft.com/office/drawing/2014/main" id="{805C9780-45E1-0E4B-AE07-A4109DE06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02" y="3321965"/>
            <a:ext cx="2388001" cy="2388001"/>
          </a:xfrm>
          <a:prstGeom prst="rect">
            <a:avLst/>
          </a:prstGeom>
        </p:spPr>
      </p:pic>
    </p:spTree>
    <p:extLst>
      <p:ext uri="{BB962C8B-B14F-4D97-AF65-F5344CB8AC3E}">
        <p14:creationId xmlns:p14="http://schemas.microsoft.com/office/powerpoint/2010/main" val="72906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4071067" cy="1409718"/>
          </a:xfrm>
          <a:prstGeom prst="rect">
            <a:avLst/>
          </a:prstGeom>
        </p:spPr>
        <p:txBody>
          <a:bodyPr>
            <a:noAutofit/>
          </a:bodyPr>
          <a:lstStyle>
            <a:lvl1pPr>
              <a:defRPr sz="4000" b="0">
                <a:solidFill>
                  <a:srgbClr val="030121"/>
                </a:solidFill>
              </a:defRPr>
            </a:lvl1pPr>
          </a:lstStyle>
          <a:p>
            <a:r>
              <a:rPr lang="da-DK" dirty="0"/>
              <a:t>Klik for at redigere titeltypografien i masteren</a:t>
            </a:r>
            <a:endParaRPr lang="en-US" dirty="0"/>
          </a:p>
        </p:txBody>
      </p:sp>
      <p:sp>
        <p:nvSpPr>
          <p:cNvPr id="3" name="Pladsholder til indhold 2"/>
          <p:cNvSpPr>
            <a:spLocks noGrp="1"/>
          </p:cNvSpPr>
          <p:nvPr>
            <p:ph idx="1" hasCustomPrompt="1"/>
          </p:nvPr>
        </p:nvSpPr>
        <p:spPr/>
        <p:txBody>
          <a:bodyPr/>
          <a:lstStyle>
            <a:lvl1pPr>
              <a:defRPr sz="1200">
                <a:solidFill>
                  <a:srgbClr val="030121"/>
                </a:solidFill>
              </a:defRPr>
            </a:lvl1pPr>
            <a:lvl2pPr>
              <a:defRPr sz="1200">
                <a:solidFill>
                  <a:srgbClr val="030121"/>
                </a:solidFill>
              </a:defRPr>
            </a:lvl2pPr>
            <a:lvl3pPr>
              <a:defRPr sz="1200">
                <a:solidFill>
                  <a:srgbClr val="030121"/>
                </a:solidFill>
              </a:defRPr>
            </a:lvl3pPr>
            <a:lvl4pPr>
              <a:defRPr sz="1200">
                <a:solidFill>
                  <a:srgbClr val="030121"/>
                </a:solidFill>
              </a:defRPr>
            </a:lvl4pPr>
            <a:lvl5pPr>
              <a:defRPr sz="1200">
                <a:solidFill>
                  <a:srgbClr val="03012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9" name="Pladsholder til billede 8"/>
          <p:cNvSpPr>
            <a:spLocks noGrp="1"/>
          </p:cNvSpPr>
          <p:nvPr>
            <p:ph type="pic" sz="quarter" idx="13"/>
          </p:nvPr>
        </p:nvSpPr>
        <p:spPr>
          <a:xfrm>
            <a:off x="4578673" y="483518"/>
            <a:ext cx="4091441" cy="3600400"/>
          </a:xfrm>
        </p:spPr>
        <p:txBody>
          <a:bodyPr/>
          <a:lstStyle>
            <a:lvl1pPr>
              <a:defRPr>
                <a:solidFill>
                  <a:srgbClr val="030121"/>
                </a:solidFill>
              </a:defRPr>
            </a:lvl1pPr>
          </a:lstStyle>
          <a:p>
            <a:r>
              <a:rPr lang="da-DK" dirty="0"/>
              <a:t>Klik på ikonet for at tilføje et billede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2657798"/>
            <a:ext cx="7772400" cy="1021556"/>
          </a:xfrm>
          <a:prstGeom prst="rect">
            <a:avLst/>
          </a:prstGeom>
        </p:spPr>
        <p:txBody>
          <a:bodyPr anchor="t">
            <a:noAutofit/>
          </a:bodyPr>
          <a:lstStyle>
            <a:lvl1pPr algn="l">
              <a:defRPr lang="en-US" sz="4000" dirty="0"/>
            </a:lvl1pPr>
          </a:lstStyle>
          <a:p>
            <a:r>
              <a:rPr lang="da-DK" dirty="0"/>
              <a:t>Klik for at redigere titeltypografien i masteren</a:t>
            </a:r>
            <a:endParaRPr lang="en-US" dirty="0"/>
          </a:p>
        </p:txBody>
      </p:sp>
      <p:sp>
        <p:nvSpPr>
          <p:cNvPr id="3" name="Pladsholder til tekst 2"/>
          <p:cNvSpPr>
            <a:spLocks noGrp="1"/>
          </p:cNvSpPr>
          <p:nvPr>
            <p:ph type="body" idx="1"/>
          </p:nvPr>
        </p:nvSpPr>
        <p:spPr>
          <a:xfrm>
            <a:off x="722313" y="1532657"/>
            <a:ext cx="7772400" cy="1125140"/>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56917" y="369944"/>
            <a:ext cx="8391547"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sz="half" idx="1"/>
          </p:nvPr>
        </p:nvSpPr>
        <p:spPr>
          <a:xfrm>
            <a:off x="457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indhold 3"/>
          <p:cNvSpPr>
            <a:spLocks noGrp="1"/>
          </p:cNvSpPr>
          <p:nvPr>
            <p:ph sz="half" idx="2"/>
          </p:nvPr>
        </p:nvSpPr>
        <p:spPr>
          <a:xfrm>
            <a:off x="4648200" y="1923678"/>
            <a:ext cx="4038600" cy="1944216"/>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1800"/>
            </a:lvl6pPr>
            <a:lvl7pPr>
              <a:defRPr sz="1800"/>
            </a:lvl7pPr>
            <a:lvl8pPr>
              <a:defRPr sz="1800"/>
            </a:lvl8pPr>
            <a:lvl9pPr>
              <a:defRPr sz="18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6916" y="369944"/>
            <a:ext cx="8391600" cy="1409718"/>
          </a:xfrm>
          <a:prstGeom prst="rect">
            <a:avLst/>
          </a:prstGeom>
        </p:spPr>
        <p:txBody>
          <a:bodyPr/>
          <a:lstStyle>
            <a:lvl1pPr>
              <a:defRPr>
                <a:solidFill>
                  <a:schemeClr val="tx1">
                    <a:lumMod val="95000"/>
                    <a:lumOff val="5000"/>
                  </a:schemeClr>
                </a:solidFill>
              </a:defRPr>
            </a:lvl1pPr>
          </a:lstStyle>
          <a:p>
            <a:r>
              <a:rPr lang="da-DK" dirty="0"/>
              <a:t>Klik for at redigere titeltypografien i masteren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t"/>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indhold 2"/>
          <p:cNvSpPr>
            <a:spLocks noGrp="1"/>
          </p:cNvSpPr>
          <p:nvPr>
            <p:ph idx="1"/>
          </p:nvPr>
        </p:nvSpPr>
        <p:spPr>
          <a:xfrm>
            <a:off x="3575050" y="243426"/>
            <a:ext cx="5111750" cy="3552460"/>
          </a:xfrm>
        </p:spPr>
        <p:txBody>
          <a:bodyPr>
            <a:normAutofit/>
          </a:bodyPr>
          <a:lstStyle>
            <a:lvl1pPr>
              <a:defRPr sz="1100">
                <a:solidFill>
                  <a:schemeClr val="tx1">
                    <a:lumMod val="95000"/>
                    <a:lumOff val="5000"/>
                  </a:schemeClr>
                </a:solidFill>
              </a:defRPr>
            </a:lvl1pPr>
            <a:lvl2pPr>
              <a:defRPr sz="1100">
                <a:solidFill>
                  <a:schemeClr val="tx1">
                    <a:lumMod val="95000"/>
                    <a:lumOff val="5000"/>
                  </a:schemeClr>
                </a:solidFill>
              </a:defRPr>
            </a:lvl2pPr>
            <a:lvl3pPr>
              <a:defRPr sz="1100">
                <a:solidFill>
                  <a:schemeClr val="tx1">
                    <a:lumMod val="95000"/>
                    <a:lumOff val="5000"/>
                  </a:schemeClr>
                </a:solidFill>
              </a:defRPr>
            </a:lvl3pPr>
            <a:lvl4pPr>
              <a:defRPr sz="1100">
                <a:solidFill>
                  <a:schemeClr val="tx1">
                    <a:lumMod val="95000"/>
                    <a:lumOff val="5000"/>
                  </a:schemeClr>
                </a:solidFill>
              </a:defRPr>
            </a:lvl4pPr>
            <a:lvl5pPr>
              <a:defRPr sz="1100">
                <a:solidFill>
                  <a:schemeClr val="tx1">
                    <a:lumMod val="95000"/>
                    <a:lumOff val="5000"/>
                  </a:schemeClr>
                </a:solidFill>
              </a:defRPr>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tekst 3"/>
          <p:cNvSpPr>
            <a:spLocks noGrp="1"/>
          </p:cNvSpPr>
          <p:nvPr>
            <p:ph type="body" sz="half" idx="2"/>
          </p:nvPr>
        </p:nvSpPr>
        <p:spPr>
          <a:xfrm>
            <a:off x="457201" y="1275605"/>
            <a:ext cx="3008313" cy="2520281"/>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387775"/>
            <a:ext cx="5486400" cy="425054"/>
          </a:xfrm>
          <a:prstGeom prst="rect">
            <a:avLst/>
          </a:prstGeom>
        </p:spPr>
        <p:txBody>
          <a:bodyPr anchor="b"/>
          <a:lstStyle>
            <a:lvl1pPr algn="l">
              <a:defRPr sz="2000" b="1">
                <a:solidFill>
                  <a:schemeClr val="tx1">
                    <a:lumMod val="95000"/>
                    <a:lumOff val="5000"/>
                  </a:schemeClr>
                </a:solidFill>
              </a:defRPr>
            </a:lvl1pPr>
          </a:lstStyle>
          <a:p>
            <a:r>
              <a:rPr lang="da-DK" dirty="0"/>
              <a:t>Klik for at redigere titeltypografien i masteren</a:t>
            </a:r>
            <a:endParaRPr lang="en-US" dirty="0"/>
          </a:p>
        </p:txBody>
      </p:sp>
      <p:sp>
        <p:nvSpPr>
          <p:cNvPr id="3" name="Pladsholder til billede 2"/>
          <p:cNvSpPr>
            <a:spLocks noGrp="1"/>
          </p:cNvSpPr>
          <p:nvPr>
            <p:ph type="pic" idx="1"/>
          </p:nvPr>
        </p:nvSpPr>
        <p:spPr>
          <a:xfrm>
            <a:off x="1792288" y="555526"/>
            <a:ext cx="5486400" cy="2472209"/>
          </a:xfrm>
        </p:spPr>
        <p:txBody>
          <a:bodyPr/>
          <a:lstStyle>
            <a:lvl1pPr marL="0" indent="0">
              <a:buNone/>
              <a:defRPr sz="16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Pladsholder til tekst 3"/>
          <p:cNvSpPr>
            <a:spLocks noGrp="1"/>
          </p:cNvSpPr>
          <p:nvPr>
            <p:ph type="body" sz="half" idx="2"/>
          </p:nvPr>
        </p:nvSpPr>
        <p:spPr>
          <a:xfrm>
            <a:off x="1792288" y="3812829"/>
            <a:ext cx="5486400" cy="524394"/>
          </a:xfrm>
        </p:spPr>
        <p:txBody>
          <a:bodyPr/>
          <a:lstStyle>
            <a:lvl1pPr marL="0" indent="0">
              <a:buNone/>
              <a:defRPr sz="1400">
                <a:solidFill>
                  <a:srgbClr val="03012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Pladsholder til titel 4"/>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1" name="Rectangle 10">
            <a:extLst>
              <a:ext uri="{FF2B5EF4-FFF2-40B4-BE49-F238E27FC236}">
                <a16:creationId xmlns:a16="http://schemas.microsoft.com/office/drawing/2014/main" id="{22C071AF-A3AC-9646-B730-D248949DEE3D}"/>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pic>
        <p:nvPicPr>
          <p:cNvPr id="14" name="Picture 13">
            <a:extLst>
              <a:ext uri="{FF2B5EF4-FFF2-40B4-BE49-F238E27FC236}">
                <a16:creationId xmlns:a16="http://schemas.microsoft.com/office/drawing/2014/main" id="{61329B1F-B17E-544D-BED6-15FEE8BAD975}"/>
              </a:ext>
            </a:extLst>
          </p:cNvPr>
          <p:cNvPicPr>
            <a:picLocks noChangeAspect="1"/>
          </p:cNvPicPr>
          <p:nvPr userDrawn="1"/>
        </p:nvPicPr>
        <p:blipFill>
          <a:blip r:embed="rId18"/>
          <a:stretch>
            <a:fillRect/>
          </a:stretch>
        </p:blipFill>
        <p:spPr>
          <a:xfrm>
            <a:off x="392151" y="4659982"/>
            <a:ext cx="798857" cy="353118"/>
          </a:xfrm>
          <a:prstGeom prst="rect">
            <a:avLst/>
          </a:prstGeom>
        </p:spPr>
      </p:pic>
    </p:spTree>
    <p:extLst>
      <p:ext uri="{BB962C8B-B14F-4D97-AF65-F5344CB8AC3E}">
        <p14:creationId xmlns:p14="http://schemas.microsoft.com/office/powerpoint/2010/main" val="1609241827"/>
      </p:ext>
    </p:extLst>
  </p:cSld>
  <p:clrMap bg1="lt1" tx1="dk1" bg2="lt2" tx2="dk2" accent1="accent1" accent2="accent2" accent3="accent3" accent4="accent4" accent5="accent5" accent6="accent6" hlink="hlink" folHlink="folHlink"/>
  <p:sldLayoutIdLst>
    <p:sldLayoutId id="2147483708" r:id="rId1"/>
    <p:sldLayoutId id="2147483722" r:id="rId2"/>
    <p:sldLayoutId id="2147483709" r:id="rId3"/>
    <p:sldLayoutId id="2147483711" r:id="rId4"/>
    <p:sldLayoutId id="2147483712" r:id="rId5"/>
    <p:sldLayoutId id="2147483713" r:id="rId6"/>
    <p:sldLayoutId id="2147483714" r:id="rId7"/>
    <p:sldLayoutId id="2147483715" r:id="rId8"/>
    <p:sldLayoutId id="2147483716" r:id="rId9"/>
    <p:sldLayoutId id="2147483717" r:id="rId10"/>
    <p:sldLayoutId id="2147483725" r:id="rId11"/>
    <p:sldLayoutId id="2147483728" r:id="rId12"/>
    <p:sldLayoutId id="2147483727" r:id="rId13"/>
    <p:sldLayoutId id="2147483726" r:id="rId14"/>
    <p:sldLayoutId id="2147483731" r:id="rId15"/>
    <p:sldLayoutId id="2147483732" r:id="rId16"/>
  </p:sldLayoutIdLst>
  <p:hf sldNum="0" hdr="0" dt="0"/>
  <p:txStyles>
    <p:titleStyle>
      <a:lvl1pPr algn="l" defTabSz="914400" rtl="0" eaLnBrk="1" latinLnBrk="0" hangingPunct="1">
        <a:spcBef>
          <a:spcPct val="0"/>
        </a:spcBef>
        <a:buNone/>
        <a:defRPr sz="3000" b="1" i="0" kern="1200">
          <a:solidFill>
            <a:schemeClr val="tx1">
              <a:lumMod val="95000"/>
              <a:lumOff val="5000"/>
            </a:schemeClr>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Arial" panose="020B0604020202020204" pitchFamily="34" charset="0"/>
        <a:buChar char="»"/>
        <a:defRPr sz="1100" b="0" i="0" kern="1200">
          <a:solidFill>
            <a:schemeClr val="tx1">
              <a:lumMod val="95000"/>
              <a:lumOff val="5000"/>
            </a:schemeClr>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FCC65-3F35-914D-A65A-DDA7C846581C}"/>
              </a:ext>
            </a:extLst>
          </p:cNvPr>
          <p:cNvSpPr/>
          <p:nvPr userDrawn="1"/>
        </p:nvSpPr>
        <p:spPr>
          <a:xfrm>
            <a:off x="0" y="0"/>
            <a:ext cx="9144000" cy="5143500"/>
          </a:xfrm>
          <a:prstGeom prst="rect">
            <a:avLst/>
          </a:prstGeom>
          <a:solidFill>
            <a:srgbClr val="1B4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ladsholder til tekst 2">
            <a:extLst>
              <a:ext uri="{FF2B5EF4-FFF2-40B4-BE49-F238E27FC236}">
                <a16:creationId xmlns:a16="http://schemas.microsoft.com/office/drawing/2014/main" id="{0D3F25A6-0F89-E947-A042-24C99493E1E5}"/>
              </a:ext>
            </a:extLst>
          </p:cNvPr>
          <p:cNvSpPr>
            <a:spLocks noGrp="1"/>
          </p:cNvSpPr>
          <p:nvPr>
            <p:ph type="body" idx="1"/>
          </p:nvPr>
        </p:nvSpPr>
        <p:spPr>
          <a:xfrm>
            <a:off x="368715" y="1835077"/>
            <a:ext cx="4059269" cy="2248841"/>
          </a:xfrm>
          <a:prstGeom prst="rect">
            <a:avLst/>
          </a:prstGeom>
        </p:spPr>
        <p:txBody>
          <a:bodyPr vert="horz" lIns="91440" tIns="0" rIns="91440" bIns="4572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1" name="Pladsholder til titel 4">
            <a:extLst>
              <a:ext uri="{FF2B5EF4-FFF2-40B4-BE49-F238E27FC236}">
                <a16:creationId xmlns:a16="http://schemas.microsoft.com/office/drawing/2014/main" id="{D697BDBA-73EC-8E4B-88D7-40A692171300}"/>
              </a:ext>
            </a:extLst>
          </p:cNvPr>
          <p:cNvSpPr>
            <a:spLocks noGrp="1"/>
          </p:cNvSpPr>
          <p:nvPr>
            <p:ph type="title"/>
          </p:nvPr>
        </p:nvSpPr>
        <p:spPr>
          <a:xfrm>
            <a:off x="323528" y="562694"/>
            <a:ext cx="6768752" cy="993775"/>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18" name="Rectangle 17">
            <a:extLst>
              <a:ext uri="{FF2B5EF4-FFF2-40B4-BE49-F238E27FC236}">
                <a16:creationId xmlns:a16="http://schemas.microsoft.com/office/drawing/2014/main" id="{EBACD59F-7424-1B44-8939-591FA366508F}"/>
              </a:ext>
            </a:extLst>
          </p:cNvPr>
          <p:cNvSpPr/>
          <p:nvPr userDrawn="1"/>
        </p:nvSpPr>
        <p:spPr>
          <a:xfrm>
            <a:off x="0" y="5013100"/>
            <a:ext cx="9144000" cy="1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bg1">
                  <a:lumMod val="95000"/>
                </a:schemeClr>
              </a:solidFill>
            </a:endParaRPr>
          </a:p>
        </p:txBody>
      </p:sp>
      <p:sp>
        <p:nvSpPr>
          <p:cNvPr id="19" name="Round Same-side Corner of Rectangle 18">
            <a:extLst>
              <a:ext uri="{FF2B5EF4-FFF2-40B4-BE49-F238E27FC236}">
                <a16:creationId xmlns:a16="http://schemas.microsoft.com/office/drawing/2014/main" id="{8B683B2B-28F9-BA44-B6D9-114701C33C8A}"/>
              </a:ext>
            </a:extLst>
          </p:cNvPr>
          <p:cNvSpPr/>
          <p:nvPr userDrawn="1"/>
        </p:nvSpPr>
        <p:spPr>
          <a:xfrm>
            <a:off x="179512" y="4580087"/>
            <a:ext cx="1224136" cy="43301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0" name="Picture 19">
            <a:extLst>
              <a:ext uri="{FF2B5EF4-FFF2-40B4-BE49-F238E27FC236}">
                <a16:creationId xmlns:a16="http://schemas.microsoft.com/office/drawing/2014/main" id="{DF11F205-A476-8449-8021-63666ABC291E}"/>
              </a:ext>
            </a:extLst>
          </p:cNvPr>
          <p:cNvPicPr>
            <a:picLocks noChangeAspect="1"/>
          </p:cNvPicPr>
          <p:nvPr userDrawn="1"/>
        </p:nvPicPr>
        <p:blipFill>
          <a:blip r:embed="rId15"/>
          <a:stretch>
            <a:fillRect/>
          </a:stretch>
        </p:blipFill>
        <p:spPr>
          <a:xfrm>
            <a:off x="392151" y="4659982"/>
            <a:ext cx="798857" cy="353118"/>
          </a:xfrm>
          <a:prstGeom prst="rect">
            <a:avLst/>
          </a:prstGeom>
        </p:spPr>
      </p:pic>
    </p:spTree>
    <p:extLst>
      <p:ext uri="{BB962C8B-B14F-4D97-AF65-F5344CB8AC3E}">
        <p14:creationId xmlns:p14="http://schemas.microsoft.com/office/powerpoint/2010/main" val="480181403"/>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650" r:id="rId3"/>
    <p:sldLayoutId id="2147483676" r:id="rId4"/>
    <p:sldLayoutId id="2147483651" r:id="rId5"/>
    <p:sldLayoutId id="2147483677" r:id="rId6"/>
    <p:sldLayoutId id="2147483652" r:id="rId7"/>
    <p:sldLayoutId id="2147483654" r:id="rId8"/>
    <p:sldLayoutId id="2147483655" r:id="rId9"/>
    <p:sldLayoutId id="2147483656" r:id="rId10"/>
    <p:sldLayoutId id="2147483657" r:id="rId11"/>
    <p:sldLayoutId id="2147483718" r:id="rId12"/>
    <p:sldLayoutId id="2147483729" r:id="rId13"/>
  </p:sldLayoutIdLst>
  <p:hf sldNum="0" hdr="0" dt="0"/>
  <p:txStyles>
    <p:titleStyle>
      <a:lvl1pPr algn="l" defTabSz="914400" rtl="0" eaLnBrk="1" latinLnBrk="0" hangingPunct="1">
        <a:spcBef>
          <a:spcPct val="0"/>
        </a:spcBef>
        <a:buNone/>
        <a:defRPr sz="3000" b="1" i="0" kern="1200">
          <a:solidFill>
            <a:schemeClr val="bg1"/>
          </a:solidFill>
          <a:latin typeface="Nunito Black" pitchFamily="2" charset="77"/>
          <a:ea typeface="Nunito Black" pitchFamily="2" charset="77"/>
          <a:cs typeface="Poppins ExtraBold" pitchFamily="2" charset="77"/>
        </a:defRPr>
      </a:lvl1pPr>
    </p:titleStyle>
    <p:bodyStyle>
      <a:lvl1pPr marL="0" indent="0" algn="l" defTabSz="914400" rtl="0" eaLnBrk="1" latinLnBrk="0" hangingPunct="1">
        <a:lnSpc>
          <a:spcPct val="150000"/>
        </a:lnSpc>
        <a:spcBef>
          <a:spcPts val="0"/>
        </a:spcBef>
        <a:spcAft>
          <a:spcPts val="400"/>
        </a:spcAft>
        <a:buFont typeface="Arial" panose="020B0604020202020204" pitchFamily="34" charset="0"/>
        <a:buNone/>
        <a:defRPr sz="1200" b="0" i="0" kern="1200">
          <a:solidFill>
            <a:schemeClr val="bg1"/>
          </a:solidFill>
          <a:latin typeface="MULISH REGULAR ROMAN" pitchFamily="2" charset="77"/>
          <a:ea typeface="MULISH REGULAR ROMAN" pitchFamily="2" charset="77"/>
          <a:cs typeface="Poppins Medium" pitchFamily="2" charset="77"/>
        </a:defRPr>
      </a:lvl1pPr>
      <a:lvl2pPr marL="127000" indent="-1270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2pPr>
      <a:lvl3pPr marL="361950"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3pPr>
      <a:lvl4pPr marL="625475"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4pPr>
      <a:lvl5pPr marL="989013" indent="-228600" algn="l" defTabSz="914400" rtl="0" eaLnBrk="1" latinLnBrk="0" hangingPunct="1">
        <a:lnSpc>
          <a:spcPct val="150000"/>
        </a:lnSpc>
        <a:spcBef>
          <a:spcPts val="0"/>
        </a:spcBef>
        <a:spcAft>
          <a:spcPts val="400"/>
        </a:spcAft>
        <a:buFont typeface="Arial" panose="020B0604020202020204" pitchFamily="34" charset="0"/>
        <a:buChar char="»"/>
        <a:defRPr sz="1200" b="0" i="0" kern="1200">
          <a:solidFill>
            <a:schemeClr val="bg1"/>
          </a:solidFill>
          <a:latin typeface="MULISH REGULAR ROMAN" pitchFamily="2" charset="77"/>
          <a:ea typeface="MULISH REGULAR ROMAN" pitchFamily="2" charset="77"/>
          <a:cs typeface="Poppins Medium" pitchFamily="2" charset="77"/>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5.jpg"/><Relationship Id="rId3" Type="http://schemas.openxmlformats.org/officeDocument/2006/relationships/image" Target="../media/image12.jpg"/><Relationship Id="rId7" Type="http://schemas.openxmlformats.org/officeDocument/2006/relationships/image" Target="../media/image40.jpg"/><Relationship Id="rId12" Type="http://schemas.openxmlformats.org/officeDocument/2006/relationships/image" Target="../media/image44.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3.jpg"/><Relationship Id="rId5" Type="http://schemas.openxmlformats.org/officeDocument/2006/relationships/image" Target="../media/image38.jpg"/><Relationship Id="rId15" Type="http://schemas.openxmlformats.org/officeDocument/2006/relationships/image" Target="../media/image47.jpg"/><Relationship Id="rId10" Type="http://schemas.openxmlformats.org/officeDocument/2006/relationships/image" Target="../media/image42.jpg"/><Relationship Id="rId4" Type="http://schemas.openxmlformats.org/officeDocument/2006/relationships/image" Target="../media/image10.jpg"/><Relationship Id="rId9" Type="http://schemas.openxmlformats.org/officeDocument/2006/relationships/image" Target="../media/image16.jpg"/><Relationship Id="rId1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0.jp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notesSlide" Target="../notesSlides/notesSlide3.xml"/><Relationship Id="rId16" Type="http://schemas.openxmlformats.org/officeDocument/2006/relationships/image" Target="../media/image24.jpg"/><Relationship Id="rId1" Type="http://schemas.openxmlformats.org/officeDocument/2006/relationships/slideLayout" Target="../slideLayouts/slideLayout18.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5" Type="http://schemas.openxmlformats.org/officeDocument/2006/relationships/image" Target="../media/image2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mycokey.com/EducationProject/DKText/ordforklaringer/sporer.html" TargetMode="External"/><Relationship Id="rId5" Type="http://schemas.openxmlformats.org/officeDocument/2006/relationships/hyperlink" Target="https://www.mycokey.com/EducationProject/DKText/ordforklaringer/hyfer.html"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 adskillige&#10;&#10;Automatisk genereret beskrivelse">
            <a:extLst>
              <a:ext uri="{FF2B5EF4-FFF2-40B4-BE49-F238E27FC236}">
                <a16:creationId xmlns:a16="http://schemas.microsoft.com/office/drawing/2014/main" id="{F76ADF99-F3D9-D814-16D7-8A9E5892ECF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B4F7B3C5-E125-4F2F-9CA4-4601974D358C}"/>
              </a:ext>
            </a:extLst>
          </p:cNvPr>
          <p:cNvSpPr>
            <a:spLocks noGrp="1"/>
          </p:cNvSpPr>
          <p:nvPr>
            <p:ph type="ctrTitle"/>
          </p:nvPr>
        </p:nvSpPr>
        <p:spPr>
          <a:xfrm>
            <a:off x="685800" y="2020490"/>
            <a:ext cx="7772400" cy="1102519"/>
          </a:xfrm>
        </p:spPr>
        <p:txBody>
          <a:bodyPr/>
          <a:lstStyle/>
          <a:p>
            <a:r>
              <a:rPr lang="da-DK" sz="6000" dirty="0">
                <a:solidFill>
                  <a:schemeClr val="bg2"/>
                </a:solidFill>
              </a:rPr>
              <a:t>SVAMPE</a:t>
            </a:r>
          </a:p>
        </p:txBody>
      </p:sp>
      <p:pic>
        <p:nvPicPr>
          <p:cNvPr id="4" name="Billede 3">
            <a:extLst>
              <a:ext uri="{FF2B5EF4-FFF2-40B4-BE49-F238E27FC236}">
                <a16:creationId xmlns:a16="http://schemas.microsoft.com/office/drawing/2014/main" id="{91C0BD42-2F59-4F4C-A9A3-793AD8FFD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81761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atis fotos af Champignon">
            <a:extLst>
              <a:ext uri="{FF2B5EF4-FFF2-40B4-BE49-F238E27FC236}">
                <a16:creationId xmlns:a16="http://schemas.microsoft.com/office/drawing/2014/main" id="{9E0CA9D2-90E4-0D72-D548-EF1D42D3034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2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1115616" y="483518"/>
            <a:ext cx="6912768" cy="1440160"/>
          </a:xfrm>
        </p:spPr>
        <p:txBody>
          <a:bodyPr>
            <a:normAutofit/>
          </a:bodyPr>
          <a:lstStyle/>
          <a:p>
            <a:pPr algn="ctr"/>
            <a:r>
              <a:rPr lang="da-DK" sz="5400" dirty="0">
                <a:solidFill>
                  <a:schemeClr val="tx1"/>
                </a:solidFill>
              </a:rPr>
              <a:t>Sporespredning </a:t>
            </a:r>
          </a:p>
        </p:txBody>
      </p:sp>
      <p:sp>
        <p:nvSpPr>
          <p:cNvPr id="3" name="Pladsholder til indhold 2">
            <a:extLst>
              <a:ext uri="{FF2B5EF4-FFF2-40B4-BE49-F238E27FC236}">
                <a16:creationId xmlns:a16="http://schemas.microsoft.com/office/drawing/2014/main" id="{19A99119-F871-704B-E019-795295825D20}"/>
              </a:ext>
            </a:extLst>
          </p:cNvPr>
          <p:cNvSpPr>
            <a:spLocks noGrp="1"/>
          </p:cNvSpPr>
          <p:nvPr>
            <p:ph idx="1"/>
          </p:nvPr>
        </p:nvSpPr>
        <p:spPr>
          <a:xfrm>
            <a:off x="2285746" y="1563638"/>
            <a:ext cx="4572508" cy="1440160"/>
          </a:xfrm>
        </p:spPr>
        <p:txBody>
          <a:bodyPr/>
          <a:lstStyle/>
          <a:p>
            <a:r>
              <a:rPr lang="da-DK" sz="2800" i="0" dirty="0">
                <a:solidFill>
                  <a:srgbClr val="332F33"/>
                </a:solidFill>
                <a:effectLst/>
                <a:latin typeface="Mulish" pitchFamily="2" charset="0"/>
              </a:rPr>
              <a:t>Hvordan spredes sporer?</a:t>
            </a:r>
            <a:endParaRPr lang="da-DK" sz="2800" dirty="0">
              <a:latin typeface="Mulish" pitchFamily="2" charset="0"/>
            </a:endParaRP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51102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atis fotos af Champignon">
            <a:extLst>
              <a:ext uri="{FF2B5EF4-FFF2-40B4-BE49-F238E27FC236}">
                <a16:creationId xmlns:a16="http://schemas.microsoft.com/office/drawing/2014/main" id="{9E0CA9D2-90E4-0D72-D548-EF1D42D3034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2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1115616" y="483518"/>
            <a:ext cx="6912768" cy="1440160"/>
          </a:xfrm>
        </p:spPr>
        <p:txBody>
          <a:bodyPr>
            <a:normAutofit/>
          </a:bodyPr>
          <a:lstStyle/>
          <a:p>
            <a:pPr algn="ctr"/>
            <a:r>
              <a:rPr lang="da-DK" sz="5400" dirty="0">
                <a:solidFill>
                  <a:schemeClr val="tx1"/>
                </a:solidFill>
              </a:rPr>
              <a:t>Sporespredning </a:t>
            </a: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5" name="Rektangel: afrundede hjørner 4">
            <a:extLst>
              <a:ext uri="{FF2B5EF4-FFF2-40B4-BE49-F238E27FC236}">
                <a16:creationId xmlns:a16="http://schemas.microsoft.com/office/drawing/2014/main" id="{599FF2FC-4D03-6D8F-03DA-FE35FFDC6DF4}"/>
              </a:ext>
            </a:extLst>
          </p:cNvPr>
          <p:cNvSpPr/>
          <p:nvPr/>
        </p:nvSpPr>
        <p:spPr>
          <a:xfrm>
            <a:off x="1727684" y="1666868"/>
            <a:ext cx="5688632" cy="3294367"/>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i="0" dirty="0">
                <a:solidFill>
                  <a:schemeClr val="bg2"/>
                </a:solidFill>
                <a:effectLst/>
                <a:latin typeface="Mulish" pitchFamily="2" charset="0"/>
              </a:rPr>
              <a:t>Frugtlegemet </a:t>
            </a:r>
            <a:r>
              <a:rPr lang="da-DK" dirty="0">
                <a:solidFill>
                  <a:schemeClr val="bg2"/>
                </a:solidFill>
                <a:latin typeface="Mulish" pitchFamily="2" charset="0"/>
              </a:rPr>
              <a:t>skal </a:t>
            </a:r>
            <a:r>
              <a:rPr lang="da-DK" i="0" dirty="0">
                <a:solidFill>
                  <a:schemeClr val="bg2"/>
                </a:solidFill>
                <a:effectLst/>
                <a:latin typeface="Mulish" pitchFamily="2" charset="0"/>
              </a:rPr>
              <a:t>sørge for effektivitet</a:t>
            </a:r>
          </a:p>
          <a:p>
            <a:endParaRPr lang="da-DK" b="1" i="0" dirty="0">
              <a:solidFill>
                <a:schemeClr val="bg2"/>
              </a:solidFill>
              <a:effectLst/>
              <a:latin typeface="Mulish" pitchFamily="2" charset="0"/>
            </a:endParaRPr>
          </a:p>
          <a:p>
            <a:r>
              <a:rPr lang="da-DK" b="1" dirty="0">
                <a:solidFill>
                  <a:schemeClr val="bg2"/>
                </a:solidFill>
                <a:latin typeface="Mulish" pitchFamily="2" charset="0"/>
              </a:rPr>
              <a:t>A</a:t>
            </a:r>
            <a:r>
              <a:rPr lang="da-DK" b="1" i="0" dirty="0">
                <a:solidFill>
                  <a:schemeClr val="bg2"/>
                </a:solidFill>
                <a:effectLst/>
                <a:latin typeface="Mulish" pitchFamily="2" charset="0"/>
              </a:rPr>
              <a:t>ktiv sporespredning:</a:t>
            </a:r>
          </a:p>
          <a:p>
            <a:r>
              <a:rPr lang="da-DK" i="0" dirty="0">
                <a:solidFill>
                  <a:schemeClr val="bg2"/>
                </a:solidFill>
                <a:effectLst/>
                <a:latin typeface="Mulish" pitchFamily="2" charset="0"/>
              </a:rPr>
              <a:t>Ofte en stok, der hæver dem op i luften.</a:t>
            </a:r>
          </a:p>
          <a:p>
            <a:r>
              <a:rPr lang="da-DK" dirty="0">
                <a:solidFill>
                  <a:schemeClr val="bg2"/>
                </a:solidFill>
                <a:latin typeface="Mulish" pitchFamily="2" charset="0"/>
              </a:rPr>
              <a:t>f.eks. rørhatte og fluesvampe</a:t>
            </a:r>
            <a:endParaRPr lang="da-DK" i="0" dirty="0">
              <a:solidFill>
                <a:schemeClr val="bg2"/>
              </a:solidFill>
              <a:effectLst/>
              <a:latin typeface="Mulish" pitchFamily="2" charset="0"/>
            </a:endParaRPr>
          </a:p>
          <a:p>
            <a:endParaRPr lang="da-DK" i="0" dirty="0">
              <a:solidFill>
                <a:schemeClr val="bg2"/>
              </a:solidFill>
              <a:effectLst/>
              <a:latin typeface="Mulish" pitchFamily="2" charset="0"/>
            </a:endParaRPr>
          </a:p>
          <a:p>
            <a:r>
              <a:rPr lang="da-DK" b="1" dirty="0">
                <a:solidFill>
                  <a:schemeClr val="bg2"/>
                </a:solidFill>
                <a:latin typeface="Mulish" pitchFamily="2" charset="0"/>
              </a:rPr>
              <a:t>Inaktiv sporespredning:</a:t>
            </a:r>
          </a:p>
          <a:p>
            <a:r>
              <a:rPr lang="da-DK" dirty="0">
                <a:solidFill>
                  <a:schemeClr val="bg2"/>
                </a:solidFill>
                <a:latin typeface="Mulish" pitchFamily="2" charset="0"/>
              </a:rPr>
              <a:t>Lugter ofte, da de afhænger af andre organismer. </a:t>
            </a:r>
            <a:endParaRPr lang="da-DK" i="0" dirty="0">
              <a:solidFill>
                <a:schemeClr val="bg2"/>
              </a:solidFill>
              <a:effectLst/>
              <a:latin typeface="Mulish" pitchFamily="2" charset="0"/>
            </a:endParaRPr>
          </a:p>
          <a:p>
            <a:r>
              <a:rPr lang="da-DK" i="0" dirty="0">
                <a:solidFill>
                  <a:schemeClr val="bg2"/>
                </a:solidFill>
                <a:effectLst/>
                <a:latin typeface="Mulish" pitchFamily="2" charset="0"/>
              </a:rPr>
              <a:t>f.ek</a:t>
            </a:r>
            <a:r>
              <a:rPr lang="da-DK" dirty="0">
                <a:solidFill>
                  <a:schemeClr val="bg2"/>
                </a:solidFill>
                <a:latin typeface="Mulish" pitchFamily="2" charset="0"/>
              </a:rPr>
              <a:t>s. </a:t>
            </a:r>
            <a:r>
              <a:rPr lang="da-DK" i="0" dirty="0">
                <a:solidFill>
                  <a:schemeClr val="bg2"/>
                </a:solidFill>
                <a:effectLst/>
                <a:latin typeface="Mulish" pitchFamily="2" charset="0"/>
              </a:rPr>
              <a:t>støvbolde, trøfler, løbenål og stinksvampe,</a:t>
            </a:r>
          </a:p>
          <a:p>
            <a:endParaRPr lang="da-DK" dirty="0">
              <a:solidFill>
                <a:schemeClr val="bg2"/>
              </a:solidFill>
              <a:latin typeface="Mulish" pitchFamily="2" charset="0"/>
            </a:endParaRPr>
          </a:p>
        </p:txBody>
      </p:sp>
    </p:spTree>
    <p:extLst>
      <p:ext uri="{BB962C8B-B14F-4D97-AF65-F5344CB8AC3E}">
        <p14:creationId xmlns:p14="http://schemas.microsoft.com/office/powerpoint/2010/main" val="983053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ndefined">
            <a:extLst>
              <a:ext uri="{FF2B5EF4-FFF2-40B4-BE49-F238E27FC236}">
                <a16:creationId xmlns:a16="http://schemas.microsoft.com/office/drawing/2014/main" id="{04B95ED5-A7E7-6F16-0D68-1B4D59534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50"/>
            <a:ext cx="4700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4355976" y="255621"/>
            <a:ext cx="4555814" cy="1440160"/>
          </a:xfrm>
        </p:spPr>
        <p:txBody>
          <a:bodyPr>
            <a:normAutofit/>
          </a:bodyPr>
          <a:lstStyle/>
          <a:p>
            <a:pPr algn="ctr"/>
            <a:r>
              <a:rPr lang="da-DK" sz="5400" dirty="0" err="1">
                <a:solidFill>
                  <a:schemeClr val="tx1"/>
                </a:solidFill>
              </a:rPr>
              <a:t>Fylogeni</a:t>
            </a:r>
            <a:endParaRPr lang="da-DK" sz="5400" dirty="0">
              <a:solidFill>
                <a:schemeClr val="tx1"/>
              </a:solidFill>
            </a:endParaRPr>
          </a:p>
        </p:txBody>
      </p:sp>
      <p:sp>
        <p:nvSpPr>
          <p:cNvPr id="6" name="Tekstfelt 5">
            <a:extLst>
              <a:ext uri="{FF2B5EF4-FFF2-40B4-BE49-F238E27FC236}">
                <a16:creationId xmlns:a16="http://schemas.microsoft.com/office/drawing/2014/main" id="{BDEB41C2-2B59-9944-7C0D-0896180C0259}"/>
              </a:ext>
            </a:extLst>
          </p:cNvPr>
          <p:cNvSpPr txBox="1"/>
          <p:nvPr/>
        </p:nvSpPr>
        <p:spPr>
          <a:xfrm>
            <a:off x="0" y="4820971"/>
            <a:ext cx="4572000" cy="307777"/>
          </a:xfrm>
          <a:prstGeom prst="rect">
            <a:avLst/>
          </a:prstGeom>
          <a:noFill/>
        </p:spPr>
        <p:txBody>
          <a:bodyPr wrap="square">
            <a:spAutoFit/>
          </a:bodyPr>
          <a:lstStyle/>
          <a:p>
            <a:r>
              <a:rPr lang="da-DK" sz="700" b="0" i="0" dirty="0">
                <a:effectLst/>
                <a:latin typeface="Mulish" pitchFamily="2" charset="0"/>
              </a:rPr>
              <a:t>Træ over udviklingen af Jordens liv.</a:t>
            </a:r>
            <a:br>
              <a:rPr lang="da-DK" sz="700" dirty="0">
                <a:latin typeface="Mulish" pitchFamily="2" charset="0"/>
              </a:rPr>
            </a:br>
            <a:r>
              <a:rPr lang="da-DK" sz="700" b="0" i="0" dirty="0">
                <a:effectLst/>
                <a:latin typeface="Mulish" pitchFamily="2" charset="0"/>
              </a:rPr>
              <a:t>© </a:t>
            </a:r>
            <a:r>
              <a:rPr lang="da-DK" sz="700" b="0" i="0" dirty="0" err="1">
                <a:effectLst/>
                <a:latin typeface="Mulish" pitchFamily="2" charset="0"/>
              </a:rPr>
              <a:t>Nucleus</a:t>
            </a:r>
            <a:r>
              <a:rPr lang="da-DK" sz="700" b="0" i="0" dirty="0">
                <a:effectLst/>
                <a:latin typeface="Mulish" pitchFamily="2" charset="0"/>
              </a:rPr>
              <a:t> Forlag ApS • Illustrator: Brian Dall </a:t>
            </a:r>
            <a:r>
              <a:rPr lang="da-DK" sz="700" b="0" i="0" dirty="0" err="1">
                <a:effectLst/>
                <a:latin typeface="Mulish" pitchFamily="2" charset="0"/>
              </a:rPr>
              <a:t>Schyth</a:t>
            </a:r>
            <a:r>
              <a:rPr lang="da-DK" sz="700" b="0" i="0" dirty="0">
                <a:effectLst/>
                <a:latin typeface="Mulish" pitchFamily="2" charset="0"/>
              </a:rPr>
              <a:t> • ISBN: 978-87-93647-48-0</a:t>
            </a:r>
            <a:endParaRPr lang="da-DK" sz="700" dirty="0">
              <a:latin typeface="Mulish" pitchFamily="2" charset="0"/>
            </a:endParaRPr>
          </a:p>
        </p:txBody>
      </p:sp>
      <p:sp>
        <p:nvSpPr>
          <p:cNvPr id="7" name="Rektangel: afrundede hjørner 6">
            <a:extLst>
              <a:ext uri="{FF2B5EF4-FFF2-40B4-BE49-F238E27FC236}">
                <a16:creationId xmlns:a16="http://schemas.microsoft.com/office/drawing/2014/main" id="{1DC86708-1478-9AB8-37D2-C938D127A8FC}"/>
              </a:ext>
            </a:extLst>
          </p:cNvPr>
          <p:cNvSpPr/>
          <p:nvPr/>
        </p:nvSpPr>
        <p:spPr>
          <a:xfrm>
            <a:off x="5004048" y="1695781"/>
            <a:ext cx="3816424" cy="3024336"/>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Svampe tilhører deres eget veldefineret rige.</a:t>
            </a:r>
          </a:p>
          <a:p>
            <a:endParaRPr lang="da-DK" dirty="0"/>
          </a:p>
          <a:p>
            <a:r>
              <a:rPr lang="da-DK" dirty="0"/>
              <a:t>Før hørte de under planteriget – i dag ved vi, at de er nærmere beslægtede med dyreriget.</a:t>
            </a:r>
          </a:p>
        </p:txBody>
      </p:sp>
    </p:spTree>
    <p:extLst>
      <p:ext uri="{BB962C8B-B14F-4D97-AF65-F5344CB8AC3E}">
        <p14:creationId xmlns:p14="http://schemas.microsoft.com/office/powerpoint/2010/main" val="340098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10;&#10;Automatisk genereret beskrivelse">
            <a:extLst>
              <a:ext uri="{FF2B5EF4-FFF2-40B4-BE49-F238E27FC236}">
                <a16:creationId xmlns:a16="http://schemas.microsoft.com/office/drawing/2014/main" id="{911816DF-FDD4-5717-AF49-7A593CA51522}"/>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5004048" y="0"/>
            <a:ext cx="4165037" cy="5266978"/>
          </a:xfrm>
          <a:prstGeom prst="rect">
            <a:avLst/>
          </a:prstGeom>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07504" y="-92546"/>
            <a:ext cx="8352927" cy="1080120"/>
          </a:xfrm>
        </p:spPr>
        <p:txBody>
          <a:bodyPr>
            <a:normAutofit/>
          </a:bodyPr>
          <a:lstStyle/>
          <a:p>
            <a:pPr algn="ctr"/>
            <a:r>
              <a:rPr lang="da-DK" sz="5400" dirty="0">
                <a:solidFill>
                  <a:schemeClr val="tx1"/>
                </a:solidFill>
              </a:rPr>
              <a:t>Svamperiget </a:t>
            </a:r>
          </a:p>
        </p:txBody>
      </p:sp>
      <p:sp>
        <p:nvSpPr>
          <p:cNvPr id="3" name="Pladsholder til indhold 2">
            <a:extLst>
              <a:ext uri="{FF2B5EF4-FFF2-40B4-BE49-F238E27FC236}">
                <a16:creationId xmlns:a16="http://schemas.microsoft.com/office/drawing/2014/main" id="{BC746FFF-5AFE-52F2-2FF6-F8E521B15099}"/>
              </a:ext>
            </a:extLst>
          </p:cNvPr>
          <p:cNvSpPr>
            <a:spLocks noGrp="1"/>
          </p:cNvSpPr>
          <p:nvPr>
            <p:ph idx="1"/>
          </p:nvPr>
        </p:nvSpPr>
        <p:spPr>
          <a:xfrm>
            <a:off x="92304" y="838731"/>
            <a:ext cx="4896544" cy="2952328"/>
          </a:xfrm>
        </p:spPr>
        <p:txBody>
          <a:bodyPr/>
          <a:lstStyle/>
          <a:p>
            <a:pPr algn="l"/>
            <a:r>
              <a:rPr lang="da-DK" sz="1800" dirty="0">
                <a:solidFill>
                  <a:schemeClr val="tx1"/>
                </a:solidFill>
                <a:latin typeface="Mulish" pitchFamily="2" charset="0"/>
              </a:rPr>
              <a:t>A</a:t>
            </a:r>
            <a:r>
              <a:rPr lang="da-DK" sz="1800" b="0" i="0" dirty="0">
                <a:solidFill>
                  <a:schemeClr val="tx1"/>
                </a:solidFill>
                <a:effectLst/>
                <a:latin typeface="Mulish" pitchFamily="2" charset="0"/>
              </a:rPr>
              <a:t>nslået </a:t>
            </a:r>
            <a:r>
              <a:rPr lang="da-DK" sz="1800" b="1" i="0" dirty="0">
                <a:solidFill>
                  <a:schemeClr val="tx1"/>
                </a:solidFill>
                <a:effectLst/>
                <a:latin typeface="Mulish" pitchFamily="2" charset="0"/>
              </a:rPr>
              <a:t>over 1,5 - 3,8 millioner </a:t>
            </a:r>
            <a:r>
              <a:rPr lang="da-DK" sz="1800" b="0" i="0" dirty="0">
                <a:solidFill>
                  <a:schemeClr val="tx1"/>
                </a:solidFill>
                <a:effectLst/>
                <a:latin typeface="Mulish" pitchFamily="2" charset="0"/>
              </a:rPr>
              <a:t>svampearter.</a:t>
            </a:r>
          </a:p>
          <a:p>
            <a:pPr algn="l"/>
            <a:r>
              <a:rPr lang="da-DK" sz="1800" dirty="0">
                <a:solidFill>
                  <a:schemeClr val="tx1"/>
                </a:solidFill>
                <a:latin typeface="Mulish" pitchFamily="2" charset="0"/>
              </a:rPr>
              <a:t>F</a:t>
            </a:r>
            <a:r>
              <a:rPr lang="da-DK" sz="1800" b="0" i="0" dirty="0">
                <a:solidFill>
                  <a:schemeClr val="tx1"/>
                </a:solidFill>
                <a:effectLst/>
                <a:latin typeface="Mulish" pitchFamily="2" charset="0"/>
              </a:rPr>
              <a:t>ormodentlig mellem </a:t>
            </a:r>
            <a:r>
              <a:rPr lang="da-DK" sz="1800" b="1" i="0" dirty="0">
                <a:solidFill>
                  <a:schemeClr val="tx1"/>
                </a:solidFill>
                <a:effectLst/>
                <a:latin typeface="Mulish" pitchFamily="2" charset="0"/>
              </a:rPr>
              <a:t>8.000 og 10.000 </a:t>
            </a:r>
            <a:r>
              <a:rPr lang="da-DK" sz="1800" b="0" i="0" dirty="0">
                <a:solidFill>
                  <a:schemeClr val="tx1"/>
                </a:solidFill>
                <a:effectLst/>
                <a:latin typeface="Mulish" pitchFamily="2" charset="0"/>
              </a:rPr>
              <a:t>arter i Danmark.</a:t>
            </a:r>
          </a:p>
          <a:p>
            <a:pPr algn="l"/>
            <a:endParaRPr lang="da-DK" sz="1600" b="0" i="0" dirty="0">
              <a:solidFill>
                <a:schemeClr val="tx1"/>
              </a:solidFill>
              <a:effectLst/>
              <a:latin typeface="Mulish" pitchFamily="2" charset="0"/>
            </a:endParaRP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8" name="Tekstfelt 7">
            <a:extLst>
              <a:ext uri="{FF2B5EF4-FFF2-40B4-BE49-F238E27FC236}">
                <a16:creationId xmlns:a16="http://schemas.microsoft.com/office/drawing/2014/main" id="{8FEE293D-D119-D5C3-FD72-88114F16E857}"/>
              </a:ext>
            </a:extLst>
          </p:cNvPr>
          <p:cNvSpPr txBox="1"/>
          <p:nvPr/>
        </p:nvSpPr>
        <p:spPr>
          <a:xfrm>
            <a:off x="107504" y="2628151"/>
            <a:ext cx="7776864" cy="1785104"/>
          </a:xfrm>
          <a:prstGeom prst="rect">
            <a:avLst/>
          </a:prstGeom>
          <a:noFill/>
        </p:spPr>
        <p:txBody>
          <a:bodyPr wrap="square">
            <a:spAutoFit/>
          </a:bodyPr>
          <a:lstStyle/>
          <a:p>
            <a:pPr algn="l"/>
            <a:r>
              <a:rPr lang="da-DK" b="1" i="0" dirty="0">
                <a:effectLst/>
                <a:latin typeface="Mulish" pitchFamily="2" charset="0"/>
              </a:rPr>
              <a:t> </a:t>
            </a:r>
            <a:r>
              <a:rPr lang="da-DK" b="1" dirty="0">
                <a:latin typeface="Mulish" pitchFamily="2" charset="0"/>
              </a:rPr>
              <a:t>5 rækker:</a:t>
            </a:r>
          </a:p>
          <a:p>
            <a:pPr algn="l"/>
            <a:r>
              <a:rPr lang="da-DK" b="0" i="0" dirty="0">
                <a:effectLst/>
                <a:latin typeface="Mulish" pitchFamily="2" charset="0"/>
              </a:rPr>
              <a:t>1. Piskesvampene (</a:t>
            </a:r>
            <a:r>
              <a:rPr lang="da-DK" b="0" i="0" dirty="0" err="1">
                <a:effectLst/>
                <a:latin typeface="Mulish" pitchFamily="2" charset="0"/>
              </a:rPr>
              <a:t>Chytridiomycota</a:t>
            </a:r>
            <a:r>
              <a:rPr lang="da-DK" b="0" i="0" dirty="0">
                <a:effectLst/>
                <a:latin typeface="Mulish" pitchFamily="2" charset="0"/>
              </a:rPr>
              <a:t>)</a:t>
            </a:r>
          </a:p>
          <a:p>
            <a:pPr algn="l"/>
            <a:r>
              <a:rPr lang="da-DK" dirty="0">
                <a:latin typeface="Mulish" pitchFamily="2" charset="0"/>
              </a:rPr>
              <a:t>2. </a:t>
            </a:r>
            <a:r>
              <a:rPr lang="da-DK" b="0" i="0" dirty="0">
                <a:effectLst/>
                <a:latin typeface="Mulish" pitchFamily="2" charset="0"/>
              </a:rPr>
              <a:t>Koblingssvampene (</a:t>
            </a:r>
            <a:r>
              <a:rPr lang="da-DK" b="0" i="0" dirty="0" err="1">
                <a:effectLst/>
                <a:latin typeface="Mulish" pitchFamily="2" charset="0"/>
              </a:rPr>
              <a:t>Zygomycota</a:t>
            </a:r>
            <a:r>
              <a:rPr lang="da-DK" b="0" i="0" dirty="0">
                <a:effectLst/>
                <a:latin typeface="Mulish" pitchFamily="2" charset="0"/>
              </a:rPr>
              <a:t>)</a:t>
            </a:r>
          </a:p>
          <a:p>
            <a:pPr algn="l"/>
            <a:r>
              <a:rPr lang="da-DK" dirty="0">
                <a:latin typeface="Mulish" pitchFamily="2" charset="0"/>
              </a:rPr>
              <a:t>3.</a:t>
            </a:r>
            <a:r>
              <a:rPr lang="da-DK" b="0" i="0" dirty="0">
                <a:effectLst/>
                <a:latin typeface="Mulish" pitchFamily="2" charset="0"/>
              </a:rPr>
              <a:t>Glomeromycota</a:t>
            </a:r>
          </a:p>
          <a:p>
            <a:pPr algn="l"/>
            <a:r>
              <a:rPr lang="da-DK" dirty="0">
                <a:latin typeface="Mulish" pitchFamily="2" charset="0"/>
              </a:rPr>
              <a:t>4.</a:t>
            </a:r>
            <a:r>
              <a:rPr lang="da-DK" b="0" i="0" dirty="0">
                <a:effectLst/>
                <a:latin typeface="Mulish" pitchFamily="2" charset="0"/>
              </a:rPr>
              <a:t>Sæksvampene (eller sæksporesvampene, </a:t>
            </a:r>
            <a:r>
              <a:rPr lang="da-DK" b="0" i="0" dirty="0" err="1">
                <a:effectLst/>
                <a:latin typeface="Mulish" pitchFamily="2" charset="0"/>
              </a:rPr>
              <a:t>Ascomycota</a:t>
            </a:r>
            <a:r>
              <a:rPr lang="da-DK" b="0" i="0" dirty="0">
                <a:effectLst/>
                <a:latin typeface="Mulish" pitchFamily="2" charset="0"/>
              </a:rPr>
              <a:t>) </a:t>
            </a:r>
          </a:p>
          <a:p>
            <a:pPr algn="l"/>
            <a:r>
              <a:rPr lang="da-DK" dirty="0">
                <a:latin typeface="Mulish" pitchFamily="2" charset="0"/>
              </a:rPr>
              <a:t>5.</a:t>
            </a:r>
            <a:r>
              <a:rPr lang="da-DK" b="0" i="0" dirty="0">
                <a:effectLst/>
                <a:latin typeface="Mulish" pitchFamily="2" charset="0"/>
              </a:rPr>
              <a:t>Basidiesvampene (</a:t>
            </a:r>
            <a:r>
              <a:rPr lang="da-DK" b="0" i="0" dirty="0" err="1">
                <a:effectLst/>
                <a:latin typeface="Mulish" pitchFamily="2" charset="0"/>
              </a:rPr>
              <a:t>Basidiomycota</a:t>
            </a:r>
            <a:r>
              <a:rPr lang="da-DK" b="0" i="0" dirty="0">
                <a:effectLst/>
                <a:latin typeface="Mulish" pitchFamily="2" charset="0"/>
              </a:rPr>
              <a:t>, stilksporesvampene).</a:t>
            </a:r>
            <a:endParaRPr lang="da-DK" dirty="0">
              <a:latin typeface="Mulish" pitchFamily="2" charset="0"/>
            </a:endParaRPr>
          </a:p>
        </p:txBody>
      </p:sp>
    </p:spTree>
    <p:extLst>
      <p:ext uri="{BB962C8B-B14F-4D97-AF65-F5344CB8AC3E}">
        <p14:creationId xmlns:p14="http://schemas.microsoft.com/office/powerpoint/2010/main" val="1559836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græs, udendørs, plante, frodig">
            <a:extLst>
              <a:ext uri="{FF2B5EF4-FFF2-40B4-BE49-F238E27FC236}">
                <a16:creationId xmlns:a16="http://schemas.microsoft.com/office/drawing/2014/main" id="{4A187B6A-F7F5-7D88-A254-E795ED1E01D2}"/>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0" y="0"/>
            <a:ext cx="9252520" cy="5143500"/>
          </a:xfrm>
          <a:prstGeom prst="rect">
            <a:avLst/>
          </a:prstGeom>
        </p:spPr>
      </p:pic>
      <p:sp>
        <p:nvSpPr>
          <p:cNvPr id="2" name="Titel 1">
            <a:extLst>
              <a:ext uri="{FF2B5EF4-FFF2-40B4-BE49-F238E27FC236}">
                <a16:creationId xmlns:a16="http://schemas.microsoft.com/office/drawing/2014/main" id="{8A4854B9-B491-2697-EC0C-6FAEE0564FCA}"/>
              </a:ext>
            </a:extLst>
          </p:cNvPr>
          <p:cNvSpPr>
            <a:spLocks noGrp="1"/>
          </p:cNvSpPr>
          <p:nvPr>
            <p:ph type="title"/>
          </p:nvPr>
        </p:nvSpPr>
        <p:spPr>
          <a:xfrm>
            <a:off x="773832" y="699542"/>
            <a:ext cx="7704856" cy="2160240"/>
          </a:xfrm>
        </p:spPr>
        <p:txBody>
          <a:bodyPr>
            <a:normAutofit/>
          </a:bodyPr>
          <a:lstStyle/>
          <a:p>
            <a:pPr algn="ctr"/>
            <a:r>
              <a:rPr lang="da-DK" sz="4400" dirty="0">
                <a:solidFill>
                  <a:schemeClr val="bg2"/>
                </a:solidFill>
              </a:rPr>
              <a:t>Hvorfor har svampe deres eget rige? </a:t>
            </a:r>
            <a:br>
              <a:rPr lang="da-DK" sz="4400" dirty="0">
                <a:solidFill>
                  <a:schemeClr val="bg2"/>
                </a:solidFill>
              </a:rPr>
            </a:br>
            <a:endParaRPr lang="da-DK" sz="4400" dirty="0">
              <a:solidFill>
                <a:schemeClr val="bg2"/>
              </a:solidFill>
            </a:endParaRPr>
          </a:p>
        </p:txBody>
      </p:sp>
    </p:spTree>
    <p:extLst>
      <p:ext uri="{BB962C8B-B14F-4D97-AF65-F5344CB8AC3E}">
        <p14:creationId xmlns:p14="http://schemas.microsoft.com/office/powerpoint/2010/main" val="2565999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græs, udendørs, plante, frodig&#10;&#10;Automatisk genereret beskrivelse">
            <a:extLst>
              <a:ext uri="{FF2B5EF4-FFF2-40B4-BE49-F238E27FC236}">
                <a16:creationId xmlns:a16="http://schemas.microsoft.com/office/drawing/2014/main" id="{00C17B5D-28DA-BBDE-213A-6EC89FBA48E2}"/>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0" y="0"/>
            <a:ext cx="9252520" cy="5143500"/>
          </a:xfrm>
          <a:prstGeom prst="rect">
            <a:avLst/>
          </a:prstGeom>
        </p:spPr>
      </p:pic>
      <p:sp>
        <p:nvSpPr>
          <p:cNvPr id="2" name="Titel 1">
            <a:extLst>
              <a:ext uri="{FF2B5EF4-FFF2-40B4-BE49-F238E27FC236}">
                <a16:creationId xmlns:a16="http://schemas.microsoft.com/office/drawing/2014/main" id="{DF84C9EE-8067-2AE4-534C-355C3DF9A382}"/>
              </a:ext>
            </a:extLst>
          </p:cNvPr>
          <p:cNvSpPr>
            <a:spLocks noGrp="1"/>
          </p:cNvSpPr>
          <p:nvPr>
            <p:ph type="title"/>
          </p:nvPr>
        </p:nvSpPr>
        <p:spPr>
          <a:xfrm>
            <a:off x="425596" y="-226293"/>
            <a:ext cx="8292807" cy="1440160"/>
          </a:xfrm>
        </p:spPr>
        <p:txBody>
          <a:bodyPr>
            <a:noAutofit/>
          </a:bodyPr>
          <a:lstStyle/>
          <a:p>
            <a:r>
              <a:rPr lang="da-DK" sz="4900" dirty="0">
                <a:solidFill>
                  <a:srgbClr val="E9E8E7"/>
                </a:solidFill>
              </a:rPr>
              <a:t>Svampes livsstil</a:t>
            </a:r>
          </a:p>
        </p:txBody>
      </p:sp>
      <p:pic>
        <p:nvPicPr>
          <p:cNvPr id="5" name="Billede 4">
            <a:extLst>
              <a:ext uri="{FF2B5EF4-FFF2-40B4-BE49-F238E27FC236}">
                <a16:creationId xmlns:a16="http://schemas.microsoft.com/office/drawing/2014/main" id="{03424E89-738C-ACA4-7F30-5BF62D284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pic>
        <p:nvPicPr>
          <p:cNvPr id="7" name="Picture 2" descr="Livscyklus - 99 arter">
            <a:extLst>
              <a:ext uri="{FF2B5EF4-FFF2-40B4-BE49-F238E27FC236}">
                <a16:creationId xmlns:a16="http://schemas.microsoft.com/office/drawing/2014/main" id="{0BB54C37-4702-B170-3ADB-1079A9236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950504"/>
            <a:ext cx="3092273" cy="3092273"/>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Rektangel: afrundede hjørner 7">
            <a:extLst>
              <a:ext uri="{FF2B5EF4-FFF2-40B4-BE49-F238E27FC236}">
                <a16:creationId xmlns:a16="http://schemas.microsoft.com/office/drawing/2014/main" id="{B5392002-01E5-FDC0-901E-FCBFA7CF6D9A}"/>
              </a:ext>
            </a:extLst>
          </p:cNvPr>
          <p:cNvSpPr/>
          <p:nvPr/>
        </p:nvSpPr>
        <p:spPr>
          <a:xfrm>
            <a:off x="323528" y="987574"/>
            <a:ext cx="4392488" cy="3240360"/>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dirty="0">
                <a:latin typeface="Mulish" pitchFamily="2" charset="0"/>
              </a:rPr>
              <a:t>Svampe er </a:t>
            </a:r>
            <a:r>
              <a:rPr lang="da-DK" sz="1800" i="1" dirty="0" err="1">
                <a:latin typeface="Mulish" pitchFamily="2" charset="0"/>
              </a:rPr>
              <a:t>heterotrofe</a:t>
            </a:r>
            <a:r>
              <a:rPr lang="da-DK" sz="1800" i="1" dirty="0">
                <a:latin typeface="Mulish" pitchFamily="2" charset="0"/>
              </a:rPr>
              <a:t> </a:t>
            </a:r>
            <a:r>
              <a:rPr lang="da-DK" i="1" dirty="0">
                <a:latin typeface="Mulish" pitchFamily="2" charset="0"/>
              </a:rPr>
              <a:t>organismer</a:t>
            </a:r>
            <a:r>
              <a:rPr lang="da-DK" sz="1800" dirty="0">
                <a:latin typeface="Mulish" pitchFamily="2" charset="0"/>
              </a:rPr>
              <a:t>, hvilket betyder de skal spise, ligesom os mennesker og dyr.</a:t>
            </a:r>
          </a:p>
          <a:p>
            <a:endParaRPr lang="da-DK" sz="1800" dirty="0">
              <a:latin typeface="Mulish" pitchFamily="2" charset="0"/>
            </a:endParaRPr>
          </a:p>
          <a:p>
            <a:r>
              <a:rPr lang="da-DK" dirty="0">
                <a:latin typeface="Mulish" pitchFamily="2" charset="0"/>
              </a:rPr>
              <a:t>De har ingen grønkorn og de har kitin i deres cellevæg.</a:t>
            </a:r>
            <a:endParaRPr lang="da-DK" sz="1800" dirty="0">
              <a:latin typeface="Mulish" pitchFamily="2" charset="0"/>
            </a:endParaRPr>
          </a:p>
          <a:p>
            <a:endParaRPr lang="da-DK" sz="1800" dirty="0">
              <a:latin typeface="Mulish" pitchFamily="2" charset="0"/>
            </a:endParaRPr>
          </a:p>
          <a:p>
            <a:r>
              <a:rPr lang="da-DK" sz="1800" dirty="0">
                <a:latin typeface="Mulish" pitchFamily="2" charset="0"/>
              </a:rPr>
              <a:t>De kan enten være </a:t>
            </a:r>
            <a:r>
              <a:rPr lang="da-DK" sz="1800" dirty="0" err="1">
                <a:latin typeface="Mulish" pitchFamily="2" charset="0"/>
              </a:rPr>
              <a:t>nedbrydere</a:t>
            </a:r>
            <a:r>
              <a:rPr lang="da-DK" dirty="0">
                <a:latin typeface="Mulish" pitchFamily="2" charset="0"/>
              </a:rPr>
              <a:t> eller leve i symbiose som</a:t>
            </a:r>
            <a:r>
              <a:rPr lang="da-DK" sz="1800" dirty="0">
                <a:latin typeface="Mulish" pitchFamily="2" charset="0"/>
              </a:rPr>
              <a:t> parasitter eller </a:t>
            </a:r>
            <a:r>
              <a:rPr lang="da-DK" sz="1800" dirty="0" err="1">
                <a:latin typeface="Mulish" pitchFamily="2" charset="0"/>
              </a:rPr>
              <a:t>mutualister</a:t>
            </a:r>
            <a:r>
              <a:rPr lang="da-DK" sz="1800" dirty="0">
                <a:latin typeface="Mulish" pitchFamily="2" charset="0"/>
              </a:rPr>
              <a:t>.</a:t>
            </a:r>
          </a:p>
        </p:txBody>
      </p:sp>
    </p:spTree>
    <p:extLst>
      <p:ext uri="{BB962C8B-B14F-4D97-AF65-F5344CB8AC3E}">
        <p14:creationId xmlns:p14="http://schemas.microsoft.com/office/powerpoint/2010/main" val="364801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vampe, lichen, blomst, luk&#10;&#10;Automatisk genereret beskrivelse">
            <a:extLst>
              <a:ext uri="{FF2B5EF4-FFF2-40B4-BE49-F238E27FC236}">
                <a16:creationId xmlns:a16="http://schemas.microsoft.com/office/drawing/2014/main" id="{C325B4C2-FFCE-64B5-FA1D-3BAC54998CD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9110"/>
          <a:stretch/>
        </p:blipFill>
        <p:spPr>
          <a:xfrm>
            <a:off x="6444208" y="-92546"/>
            <a:ext cx="2880320" cy="5236046"/>
          </a:xfrm>
          <a:prstGeom prst="rect">
            <a:avLst/>
          </a:prstGeom>
        </p:spPr>
      </p:pic>
      <p:sp>
        <p:nvSpPr>
          <p:cNvPr id="2" name="Titel 1">
            <a:extLst>
              <a:ext uri="{FF2B5EF4-FFF2-40B4-BE49-F238E27FC236}">
                <a16:creationId xmlns:a16="http://schemas.microsoft.com/office/drawing/2014/main" id="{1A8E1438-8E1E-89B1-25F3-B82C5821FD12}"/>
              </a:ext>
            </a:extLst>
          </p:cNvPr>
          <p:cNvSpPr>
            <a:spLocks noGrp="1"/>
          </p:cNvSpPr>
          <p:nvPr>
            <p:ph type="title"/>
          </p:nvPr>
        </p:nvSpPr>
        <p:spPr>
          <a:xfrm>
            <a:off x="1043608" y="0"/>
            <a:ext cx="7182544" cy="1440160"/>
          </a:xfrm>
        </p:spPr>
        <p:txBody>
          <a:bodyPr>
            <a:normAutofit/>
          </a:bodyPr>
          <a:lstStyle/>
          <a:p>
            <a:r>
              <a:rPr lang="da-DK" sz="4800" dirty="0">
                <a:solidFill>
                  <a:schemeClr val="tx1"/>
                </a:solidFill>
              </a:rPr>
              <a:t>Svampe</a:t>
            </a:r>
            <a:r>
              <a:rPr lang="da-DK" sz="4400" dirty="0">
                <a:solidFill>
                  <a:schemeClr val="tx1"/>
                </a:solidFill>
              </a:rPr>
              <a:t> </a:t>
            </a:r>
            <a:r>
              <a:rPr lang="da-DK" sz="4800" dirty="0">
                <a:solidFill>
                  <a:schemeClr val="tx1"/>
                </a:solidFill>
              </a:rPr>
              <a:t>spiller</a:t>
            </a:r>
            <a:r>
              <a:rPr lang="da-DK" sz="4400" dirty="0">
                <a:solidFill>
                  <a:schemeClr val="tx1"/>
                </a:solidFill>
              </a:rPr>
              <a:t> </a:t>
            </a:r>
            <a:r>
              <a:rPr lang="da-DK" sz="4800" dirty="0">
                <a:solidFill>
                  <a:schemeClr val="tx1"/>
                </a:solidFill>
              </a:rPr>
              <a:t>en</a:t>
            </a:r>
            <a:r>
              <a:rPr lang="da-DK" sz="4400" dirty="0">
                <a:solidFill>
                  <a:schemeClr val="tx1"/>
                </a:solidFill>
              </a:rPr>
              <a:t> </a:t>
            </a:r>
            <a:r>
              <a:rPr lang="da-DK" sz="4800" dirty="0">
                <a:solidFill>
                  <a:schemeClr val="tx1"/>
                </a:solidFill>
              </a:rPr>
              <a:t>rolle</a:t>
            </a:r>
            <a:endParaRPr lang="da-DK" sz="4400" dirty="0">
              <a:solidFill>
                <a:schemeClr val="tx1"/>
              </a:solidFill>
            </a:endParaRPr>
          </a:p>
        </p:txBody>
      </p:sp>
      <p:pic>
        <p:nvPicPr>
          <p:cNvPr id="4" name="Billede 3">
            <a:extLst>
              <a:ext uri="{FF2B5EF4-FFF2-40B4-BE49-F238E27FC236}">
                <a16:creationId xmlns:a16="http://schemas.microsoft.com/office/drawing/2014/main" id="{1013EC5D-64D4-C2BB-9F4B-70E1B70E1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5" name="Tekstfelt 4">
            <a:extLst>
              <a:ext uri="{FF2B5EF4-FFF2-40B4-BE49-F238E27FC236}">
                <a16:creationId xmlns:a16="http://schemas.microsoft.com/office/drawing/2014/main" id="{C3C8BE8F-CBA7-C1B7-5C3F-C0A3321CD82B}"/>
              </a:ext>
            </a:extLst>
          </p:cNvPr>
          <p:cNvSpPr txBox="1"/>
          <p:nvPr/>
        </p:nvSpPr>
        <p:spPr>
          <a:xfrm>
            <a:off x="395536" y="1275606"/>
            <a:ext cx="5472608" cy="2862322"/>
          </a:xfrm>
          <a:prstGeom prst="rect">
            <a:avLst/>
          </a:prstGeom>
          <a:noFill/>
        </p:spPr>
        <p:txBody>
          <a:bodyPr wrap="square">
            <a:spAutoFit/>
          </a:bodyPr>
          <a:lstStyle/>
          <a:p>
            <a:r>
              <a:rPr lang="da-DK" sz="1800" b="0" i="0" dirty="0">
                <a:effectLst/>
                <a:latin typeface="Mulish" pitchFamily="2" charset="0"/>
              </a:rPr>
              <a:t>Som </a:t>
            </a:r>
            <a:r>
              <a:rPr lang="da-DK" sz="1800" b="0" i="0" dirty="0" err="1">
                <a:effectLst/>
                <a:latin typeface="Mulish" pitchFamily="2" charset="0"/>
              </a:rPr>
              <a:t>nedbrydere</a:t>
            </a:r>
            <a:r>
              <a:rPr lang="da-DK" sz="1800" b="0" i="0" dirty="0">
                <a:effectLst/>
                <a:latin typeface="Mulish" pitchFamily="2" charset="0"/>
              </a:rPr>
              <a:t> i økosystemer </a:t>
            </a:r>
            <a:r>
              <a:rPr lang="da-DK" sz="1800" b="0" i="0" dirty="0">
                <a:effectLst/>
                <a:latin typeface="Mulish" pitchFamily="2" charset="0"/>
                <a:sym typeface="Wingdings" panose="05000000000000000000" pitchFamily="2" charset="2"/>
              </a:rPr>
              <a:t></a:t>
            </a:r>
            <a:r>
              <a:rPr lang="da-DK" sz="1800" b="0" i="0" dirty="0">
                <a:effectLst/>
                <a:latin typeface="Mulish" pitchFamily="2" charset="0"/>
              </a:rPr>
              <a:t> stof- og energikredsløbene</a:t>
            </a:r>
          </a:p>
          <a:p>
            <a:endParaRPr lang="da-DK" sz="1800" b="0" i="0" dirty="0">
              <a:effectLst/>
              <a:latin typeface="Mulish" pitchFamily="2" charset="0"/>
            </a:endParaRPr>
          </a:p>
          <a:p>
            <a:r>
              <a:rPr lang="da-DK" sz="1800" dirty="0">
                <a:latin typeface="Mulish" pitchFamily="2" charset="0"/>
              </a:rPr>
              <a:t>Nogle er </a:t>
            </a:r>
            <a:r>
              <a:rPr lang="da-DK" sz="1800" b="0" i="0" dirty="0">
                <a:effectLst/>
                <a:latin typeface="Mulish" pitchFamily="2" charset="0"/>
              </a:rPr>
              <a:t>sygdomsfremkaldende andre  decideret giftige </a:t>
            </a:r>
          </a:p>
          <a:p>
            <a:endParaRPr lang="da-DK" sz="1800" b="0" i="0" dirty="0">
              <a:effectLst/>
              <a:latin typeface="Mulish" pitchFamily="2" charset="0"/>
            </a:endParaRPr>
          </a:p>
          <a:p>
            <a:r>
              <a:rPr lang="da-DK" sz="1800" dirty="0">
                <a:latin typeface="Mulish" pitchFamily="2" charset="0"/>
              </a:rPr>
              <a:t>P</a:t>
            </a:r>
            <a:r>
              <a:rPr lang="da-DK" sz="1800" b="0" i="0" dirty="0">
                <a:effectLst/>
                <a:latin typeface="Mulish" pitchFamily="2" charset="0"/>
              </a:rPr>
              <a:t>roducerer stoffer, der kan benyttes i sygdomsbekæmpelsen (</a:t>
            </a:r>
            <a:r>
              <a:rPr lang="da-DK" sz="1800" b="0" i="1" dirty="0" err="1">
                <a:effectLst/>
                <a:latin typeface="Mulish" pitchFamily="2" charset="0"/>
              </a:rPr>
              <a:t>Penicillium</a:t>
            </a:r>
            <a:r>
              <a:rPr lang="da-DK" sz="1800" dirty="0">
                <a:latin typeface="Mulish" pitchFamily="2" charset="0"/>
              </a:rPr>
              <a:t>)</a:t>
            </a:r>
          </a:p>
          <a:p>
            <a:endParaRPr lang="da-DK" sz="1800" b="0" i="0" dirty="0">
              <a:effectLst/>
              <a:latin typeface="Mulish" pitchFamily="2" charset="0"/>
            </a:endParaRPr>
          </a:p>
          <a:p>
            <a:r>
              <a:rPr lang="da-DK" sz="1800" dirty="0">
                <a:latin typeface="Mulish" pitchFamily="2" charset="0"/>
              </a:rPr>
              <a:t>B</a:t>
            </a:r>
            <a:r>
              <a:rPr lang="da-DK" sz="1800" b="0" i="0" dirty="0">
                <a:effectLst/>
                <a:latin typeface="Mulish" pitchFamily="2" charset="0"/>
              </a:rPr>
              <a:t>enyttes i levnedsmiddelproduktionen(gær)</a:t>
            </a:r>
            <a:r>
              <a:rPr lang="da-DK" sz="1800" dirty="0">
                <a:latin typeface="Mulish" pitchFamily="2" charset="0"/>
              </a:rPr>
              <a:t> </a:t>
            </a:r>
          </a:p>
        </p:txBody>
      </p:sp>
    </p:spTree>
    <p:extLst>
      <p:ext uri="{BB962C8B-B14F-4D97-AF65-F5344CB8AC3E}">
        <p14:creationId xmlns:p14="http://schemas.microsoft.com/office/powerpoint/2010/main" val="1168801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tis fotos af Skov">
            <a:extLst>
              <a:ext uri="{FF2B5EF4-FFF2-40B4-BE49-F238E27FC236}">
                <a16:creationId xmlns:a16="http://schemas.microsoft.com/office/drawing/2014/main" id="{E03CF834-7DBC-6D44-3292-9D140D6626C2}"/>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113495"/>
            <a:ext cx="9396536" cy="5424603"/>
          </a:xfrm>
          <a:prstGeom prst="rect">
            <a:avLst/>
          </a:prstGeom>
          <a:noFill/>
          <a:extLst>
            <a:ext uri="{909E8E84-426E-40DD-AFC4-6F175D3DCCD1}">
              <a14:hiddenFill xmlns:a14="http://schemas.microsoft.com/office/drawing/2010/main">
                <a:solidFill>
                  <a:srgbClr val="FFFFFF"/>
                </a:solidFill>
              </a14:hiddenFill>
            </a:ext>
          </a:extLst>
        </p:spPr>
      </p:pic>
      <p:pic>
        <p:nvPicPr>
          <p:cNvPr id="28" name="Billede 27" descr="Et billede, der indeholder svampe, udendørs, jelly fungus&#10;&#10;Automatisk genereret beskrivelse">
            <a:extLst>
              <a:ext uri="{FF2B5EF4-FFF2-40B4-BE49-F238E27FC236}">
                <a16:creationId xmlns:a16="http://schemas.microsoft.com/office/drawing/2014/main" id="{EA02C3C9-DCDF-F75E-6170-3F8F186D2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32" y="948930"/>
            <a:ext cx="1649877" cy="1649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el 1">
            <a:extLst>
              <a:ext uri="{FF2B5EF4-FFF2-40B4-BE49-F238E27FC236}">
                <a16:creationId xmlns:a16="http://schemas.microsoft.com/office/drawing/2014/main" id="{517D0BA8-642A-3B8D-7F60-0ED6BD20F623}"/>
              </a:ext>
            </a:extLst>
          </p:cNvPr>
          <p:cNvSpPr>
            <a:spLocks noGrp="1"/>
          </p:cNvSpPr>
          <p:nvPr>
            <p:ph type="title"/>
          </p:nvPr>
        </p:nvSpPr>
        <p:spPr/>
        <p:txBody>
          <a:bodyPr/>
          <a:lstStyle/>
          <a:p>
            <a:r>
              <a:rPr lang="da-DK" dirty="0"/>
              <a:t>12 spiselige svampe</a:t>
            </a:r>
          </a:p>
        </p:txBody>
      </p:sp>
      <p:pic>
        <p:nvPicPr>
          <p:cNvPr id="4" name="Billede 3">
            <a:extLst>
              <a:ext uri="{FF2B5EF4-FFF2-40B4-BE49-F238E27FC236}">
                <a16:creationId xmlns:a16="http://schemas.microsoft.com/office/drawing/2014/main" id="{FA4F9F9A-7CDF-1281-E422-0114F0395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6" name="Tekstfelt 5">
            <a:extLst>
              <a:ext uri="{FF2B5EF4-FFF2-40B4-BE49-F238E27FC236}">
                <a16:creationId xmlns:a16="http://schemas.microsoft.com/office/drawing/2014/main" id="{B86633FE-90A4-5A66-2742-34A550C4BED8}"/>
              </a:ext>
            </a:extLst>
          </p:cNvPr>
          <p:cNvSpPr txBox="1"/>
          <p:nvPr/>
        </p:nvSpPr>
        <p:spPr>
          <a:xfrm>
            <a:off x="1547664" y="101161"/>
            <a:ext cx="7200799" cy="830997"/>
          </a:xfrm>
          <a:prstGeom prst="rect">
            <a:avLst/>
          </a:prstGeom>
          <a:noFill/>
        </p:spPr>
        <p:txBody>
          <a:bodyPr wrap="square">
            <a:spAutoFit/>
          </a:bodyPr>
          <a:lstStyle/>
          <a:p>
            <a:r>
              <a:rPr lang="da-DK" sz="4800" dirty="0">
                <a:solidFill>
                  <a:schemeClr val="bg2"/>
                </a:solidFill>
                <a:latin typeface="Nunito Black" pitchFamily="2" charset="0"/>
              </a:rPr>
              <a:t>12 spiselige svampe</a:t>
            </a:r>
          </a:p>
        </p:txBody>
      </p:sp>
      <p:pic>
        <p:nvPicPr>
          <p:cNvPr id="7" name="Billede 6" descr="Et billede, der indeholder svampe, græs, udendørs&#10;&#10;Automatisk genereret beskrivelse">
            <a:extLst>
              <a:ext uri="{FF2B5EF4-FFF2-40B4-BE49-F238E27FC236}">
                <a16:creationId xmlns:a16="http://schemas.microsoft.com/office/drawing/2014/main" id="{042DF711-77D7-68A0-8361-7BC47FB56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51" y="933299"/>
            <a:ext cx="1589775" cy="1589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Billede 7" descr="Et billede, der indeholder svampe&#10;&#10;Automatisk genereret beskrivelse">
            <a:extLst>
              <a:ext uri="{FF2B5EF4-FFF2-40B4-BE49-F238E27FC236}">
                <a16:creationId xmlns:a16="http://schemas.microsoft.com/office/drawing/2014/main" id="{31A1AB8B-1191-CF74-D292-731E0EB6A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8724" y="963920"/>
            <a:ext cx="1553167" cy="1553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Billede 9" descr="Et billede, der indeholder svampe&#10;&#10;Automatisk genereret beskrivelse">
            <a:extLst>
              <a:ext uri="{FF2B5EF4-FFF2-40B4-BE49-F238E27FC236}">
                <a16:creationId xmlns:a16="http://schemas.microsoft.com/office/drawing/2014/main" id="{7474959D-201C-5CA5-2A3B-E19A0B0479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927312"/>
            <a:ext cx="1589775" cy="1589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Billede 10" descr="Et billede, der indeholder græs, udendørs, svampe, basidiesvampe&#10;&#10;Automatisk genereret beskrivelse">
            <a:extLst>
              <a:ext uri="{FF2B5EF4-FFF2-40B4-BE49-F238E27FC236}">
                <a16:creationId xmlns:a16="http://schemas.microsoft.com/office/drawing/2014/main" id="{579C6632-B3D1-49F4-18A5-E06BF9F4C1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7652" y="899388"/>
            <a:ext cx="1712732" cy="1712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Billede 11" descr="Et billede, der indeholder jelly fungus, snacks, luk&#10;&#10;Automatisk genereret beskrivelse">
            <a:extLst>
              <a:ext uri="{FF2B5EF4-FFF2-40B4-BE49-F238E27FC236}">
                <a16:creationId xmlns:a16="http://schemas.microsoft.com/office/drawing/2014/main" id="{209E9C55-793E-7684-9A95-5D36B63394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7617" y="855235"/>
            <a:ext cx="1801038" cy="1801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Billede 12" descr="Et billede, der indeholder udendørs, svampe, træ, sten&#10;&#10;Automatisk genereret beskrivelse">
            <a:extLst>
              <a:ext uri="{FF2B5EF4-FFF2-40B4-BE49-F238E27FC236}">
                <a16:creationId xmlns:a16="http://schemas.microsoft.com/office/drawing/2014/main" id="{6A64763F-5DBF-5C34-6682-1A824AF268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385" y="2738921"/>
            <a:ext cx="1672988" cy="1672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Billede 13" descr="Et billede, der indeholder mad&#10;&#10;Automatisk genereret beskrivelse">
            <a:extLst>
              <a:ext uri="{FF2B5EF4-FFF2-40B4-BE49-F238E27FC236}">
                <a16:creationId xmlns:a16="http://schemas.microsoft.com/office/drawing/2014/main" id="{6409940B-C3BA-6990-62EF-E20E7DA41D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7131" y="2706048"/>
            <a:ext cx="1745258" cy="17452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Billede 14" descr="Et billede, der indeholder udendørs, svampe&#10;&#10;Automatisk genereret beskrivelse">
            <a:extLst>
              <a:ext uri="{FF2B5EF4-FFF2-40B4-BE49-F238E27FC236}">
                <a16:creationId xmlns:a16="http://schemas.microsoft.com/office/drawing/2014/main" id="{B9FB8C15-DEF2-3FDD-C977-60FDAF9D01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405" y="2754400"/>
            <a:ext cx="1777635" cy="17776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Billede 15" descr="Et billede, der indeholder græs, træ, svampe, udendørs&#10;&#10;Automatisk genereret beskrivelse">
            <a:extLst>
              <a:ext uri="{FF2B5EF4-FFF2-40B4-BE49-F238E27FC236}">
                <a16:creationId xmlns:a16="http://schemas.microsoft.com/office/drawing/2014/main" id="{84FE70F5-963A-A7C9-C80F-3D5669B797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7213" y="2839520"/>
            <a:ext cx="1765330" cy="1765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Billede 16" descr="Et billede, der indeholder svampe, græs, udendørs, træ&#10;&#10;Automatisk genereret beskrivelse">
            <a:extLst>
              <a:ext uri="{FF2B5EF4-FFF2-40B4-BE49-F238E27FC236}">
                <a16:creationId xmlns:a16="http://schemas.microsoft.com/office/drawing/2014/main" id="{FF5D7BD6-6133-F8BC-7093-CC2C8BAE17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3167" y="2856150"/>
            <a:ext cx="1712731" cy="1712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Billede 17" descr="Et billede, der indeholder udendørs, græs, svampe&#10;&#10;Automatisk genereret beskrivelse">
            <a:extLst>
              <a:ext uri="{FF2B5EF4-FFF2-40B4-BE49-F238E27FC236}">
                <a16:creationId xmlns:a16="http://schemas.microsoft.com/office/drawing/2014/main" id="{431AFAF3-174B-BA19-C062-491188A97B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90670" y="2800286"/>
            <a:ext cx="1765330" cy="1765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kstfelt 19">
            <a:extLst>
              <a:ext uri="{FF2B5EF4-FFF2-40B4-BE49-F238E27FC236}">
                <a16:creationId xmlns:a16="http://schemas.microsoft.com/office/drawing/2014/main" id="{15BBCC78-A1F4-BE71-E4CB-90281A6E4FCA}"/>
              </a:ext>
            </a:extLst>
          </p:cNvPr>
          <p:cNvSpPr txBox="1"/>
          <p:nvPr/>
        </p:nvSpPr>
        <p:spPr>
          <a:xfrm>
            <a:off x="348492" y="2309872"/>
            <a:ext cx="1307965" cy="338554"/>
          </a:xfrm>
          <a:prstGeom prst="rect">
            <a:avLst/>
          </a:prstGeom>
          <a:noFill/>
        </p:spPr>
        <p:txBody>
          <a:bodyPr wrap="square">
            <a:spAutoFit/>
          </a:bodyPr>
          <a:lstStyle/>
          <a:p>
            <a:r>
              <a:rPr lang="da-DK" sz="1600" b="1" dirty="0">
                <a:solidFill>
                  <a:schemeClr val="bg2"/>
                </a:solidFill>
                <a:latin typeface="Mulish" pitchFamily="2" charset="0"/>
              </a:rPr>
              <a:t>Karl Johan</a:t>
            </a:r>
          </a:p>
        </p:txBody>
      </p:sp>
      <p:sp>
        <p:nvSpPr>
          <p:cNvPr id="24" name="Tekstfelt 23">
            <a:extLst>
              <a:ext uri="{FF2B5EF4-FFF2-40B4-BE49-F238E27FC236}">
                <a16:creationId xmlns:a16="http://schemas.microsoft.com/office/drawing/2014/main" id="{CD170049-7C76-F040-9EFA-B7C7A7290DEC}"/>
              </a:ext>
            </a:extLst>
          </p:cNvPr>
          <p:cNvSpPr txBox="1"/>
          <p:nvPr/>
        </p:nvSpPr>
        <p:spPr>
          <a:xfrm>
            <a:off x="1743003" y="2317719"/>
            <a:ext cx="1712732" cy="338554"/>
          </a:xfrm>
          <a:prstGeom prst="rect">
            <a:avLst/>
          </a:prstGeom>
          <a:noFill/>
        </p:spPr>
        <p:txBody>
          <a:bodyPr wrap="square">
            <a:spAutoFit/>
          </a:bodyPr>
          <a:lstStyle/>
          <a:p>
            <a:r>
              <a:rPr lang="da-DK" sz="1600" b="1" dirty="0">
                <a:solidFill>
                  <a:schemeClr val="bg2"/>
                </a:solidFill>
                <a:latin typeface="Mulish" pitchFamily="2" charset="0"/>
              </a:rPr>
              <a:t>Tragt kantarel</a:t>
            </a:r>
          </a:p>
        </p:txBody>
      </p:sp>
      <p:sp>
        <p:nvSpPr>
          <p:cNvPr id="26" name="Tekstfelt 25">
            <a:extLst>
              <a:ext uri="{FF2B5EF4-FFF2-40B4-BE49-F238E27FC236}">
                <a16:creationId xmlns:a16="http://schemas.microsoft.com/office/drawing/2014/main" id="{A20B0289-7C18-8E4A-C6B2-7C58199E16F6}"/>
              </a:ext>
            </a:extLst>
          </p:cNvPr>
          <p:cNvSpPr txBox="1"/>
          <p:nvPr/>
        </p:nvSpPr>
        <p:spPr>
          <a:xfrm>
            <a:off x="3329366" y="2331732"/>
            <a:ext cx="1397217" cy="584775"/>
          </a:xfrm>
          <a:prstGeom prst="rect">
            <a:avLst/>
          </a:prstGeom>
          <a:noFill/>
        </p:spPr>
        <p:txBody>
          <a:bodyPr wrap="square">
            <a:spAutoFit/>
          </a:bodyPr>
          <a:lstStyle/>
          <a:p>
            <a:r>
              <a:rPr lang="da-DK" sz="1600" b="1" dirty="0">
                <a:solidFill>
                  <a:schemeClr val="bg2"/>
                </a:solidFill>
                <a:latin typeface="Mulish" pitchFamily="2" charset="0"/>
              </a:rPr>
              <a:t>Almindelig- Østershat</a:t>
            </a:r>
          </a:p>
        </p:txBody>
      </p:sp>
      <p:sp>
        <p:nvSpPr>
          <p:cNvPr id="30" name="Tekstfelt 29">
            <a:extLst>
              <a:ext uri="{FF2B5EF4-FFF2-40B4-BE49-F238E27FC236}">
                <a16:creationId xmlns:a16="http://schemas.microsoft.com/office/drawing/2014/main" id="{A78E1175-B202-9733-0D5C-B4127DAD9793}"/>
              </a:ext>
            </a:extLst>
          </p:cNvPr>
          <p:cNvSpPr txBox="1"/>
          <p:nvPr/>
        </p:nvSpPr>
        <p:spPr>
          <a:xfrm>
            <a:off x="4835040" y="2247812"/>
            <a:ext cx="1307965" cy="338554"/>
          </a:xfrm>
          <a:prstGeom prst="rect">
            <a:avLst/>
          </a:prstGeom>
          <a:noFill/>
        </p:spPr>
        <p:txBody>
          <a:bodyPr wrap="square">
            <a:spAutoFit/>
          </a:bodyPr>
          <a:lstStyle/>
          <a:p>
            <a:r>
              <a:rPr lang="da-DK" sz="1600" b="1" dirty="0">
                <a:solidFill>
                  <a:schemeClr val="bg2"/>
                </a:solidFill>
                <a:latin typeface="Mulish" pitchFamily="2" charset="0"/>
              </a:rPr>
              <a:t>Pigsvamp</a:t>
            </a:r>
          </a:p>
        </p:txBody>
      </p:sp>
      <p:sp>
        <p:nvSpPr>
          <p:cNvPr id="32" name="Tekstfelt 31">
            <a:extLst>
              <a:ext uri="{FF2B5EF4-FFF2-40B4-BE49-F238E27FC236}">
                <a16:creationId xmlns:a16="http://schemas.microsoft.com/office/drawing/2014/main" id="{B21A4104-707E-9EA5-39A6-4E7D6300C69C}"/>
              </a:ext>
            </a:extLst>
          </p:cNvPr>
          <p:cNvSpPr txBox="1"/>
          <p:nvPr/>
        </p:nvSpPr>
        <p:spPr>
          <a:xfrm>
            <a:off x="6102888" y="2168952"/>
            <a:ext cx="1553167" cy="584775"/>
          </a:xfrm>
          <a:prstGeom prst="rect">
            <a:avLst/>
          </a:prstGeom>
          <a:noFill/>
        </p:spPr>
        <p:txBody>
          <a:bodyPr wrap="square">
            <a:spAutoFit/>
          </a:bodyPr>
          <a:lstStyle/>
          <a:p>
            <a:r>
              <a:rPr lang="da-DK" sz="1600" b="1" dirty="0">
                <a:solidFill>
                  <a:schemeClr val="bg2"/>
                </a:solidFill>
                <a:latin typeface="Mulish" pitchFamily="2" charset="0"/>
              </a:rPr>
              <a:t>Stor kæmpe-parasolhat</a:t>
            </a:r>
          </a:p>
        </p:txBody>
      </p:sp>
      <p:sp>
        <p:nvSpPr>
          <p:cNvPr id="34" name="Tekstfelt 33">
            <a:extLst>
              <a:ext uri="{FF2B5EF4-FFF2-40B4-BE49-F238E27FC236}">
                <a16:creationId xmlns:a16="http://schemas.microsoft.com/office/drawing/2014/main" id="{86E41195-1E7C-679A-41C4-3202A00DE749}"/>
              </a:ext>
            </a:extLst>
          </p:cNvPr>
          <p:cNvSpPr txBox="1"/>
          <p:nvPr/>
        </p:nvSpPr>
        <p:spPr>
          <a:xfrm>
            <a:off x="7786390" y="2278162"/>
            <a:ext cx="1181567" cy="584775"/>
          </a:xfrm>
          <a:prstGeom prst="rect">
            <a:avLst/>
          </a:prstGeom>
          <a:noFill/>
        </p:spPr>
        <p:txBody>
          <a:bodyPr wrap="square">
            <a:spAutoFit/>
          </a:bodyPr>
          <a:lstStyle/>
          <a:p>
            <a:r>
              <a:rPr lang="da-DK" sz="1600" b="1" dirty="0">
                <a:solidFill>
                  <a:schemeClr val="bg2"/>
                </a:solidFill>
                <a:latin typeface="Mulish" pitchFamily="2" charset="0"/>
              </a:rPr>
              <a:t>Almindelig judasøre</a:t>
            </a:r>
          </a:p>
        </p:txBody>
      </p:sp>
      <p:sp>
        <p:nvSpPr>
          <p:cNvPr id="36" name="Tekstfelt 35">
            <a:extLst>
              <a:ext uri="{FF2B5EF4-FFF2-40B4-BE49-F238E27FC236}">
                <a16:creationId xmlns:a16="http://schemas.microsoft.com/office/drawing/2014/main" id="{AC6C3820-FDD8-9467-295F-9156ED92F51D}"/>
              </a:ext>
            </a:extLst>
          </p:cNvPr>
          <p:cNvSpPr txBox="1"/>
          <p:nvPr/>
        </p:nvSpPr>
        <p:spPr>
          <a:xfrm>
            <a:off x="323101" y="4139220"/>
            <a:ext cx="1395453" cy="584775"/>
          </a:xfrm>
          <a:prstGeom prst="rect">
            <a:avLst/>
          </a:prstGeom>
          <a:noFill/>
        </p:spPr>
        <p:txBody>
          <a:bodyPr wrap="square">
            <a:spAutoFit/>
          </a:bodyPr>
          <a:lstStyle/>
          <a:p>
            <a:r>
              <a:rPr lang="da-DK" sz="1600" b="1" dirty="0">
                <a:solidFill>
                  <a:schemeClr val="bg2"/>
                </a:solidFill>
                <a:latin typeface="Mulish" pitchFamily="2" charset="0"/>
              </a:rPr>
              <a:t>Svovlpore-svamp</a:t>
            </a:r>
            <a:endParaRPr lang="da-DK" sz="1800" b="1" dirty="0">
              <a:solidFill>
                <a:schemeClr val="bg2"/>
              </a:solidFill>
              <a:latin typeface="Mulish" pitchFamily="2" charset="0"/>
            </a:endParaRPr>
          </a:p>
        </p:txBody>
      </p:sp>
      <p:sp>
        <p:nvSpPr>
          <p:cNvPr id="38" name="Tekstfelt 37">
            <a:extLst>
              <a:ext uri="{FF2B5EF4-FFF2-40B4-BE49-F238E27FC236}">
                <a16:creationId xmlns:a16="http://schemas.microsoft.com/office/drawing/2014/main" id="{47304A7F-7263-1D97-890B-C7BFFB32CEE2}"/>
              </a:ext>
            </a:extLst>
          </p:cNvPr>
          <p:cNvSpPr txBox="1"/>
          <p:nvPr/>
        </p:nvSpPr>
        <p:spPr>
          <a:xfrm>
            <a:off x="1916258" y="4331804"/>
            <a:ext cx="1109609" cy="338554"/>
          </a:xfrm>
          <a:prstGeom prst="rect">
            <a:avLst/>
          </a:prstGeom>
          <a:noFill/>
        </p:spPr>
        <p:txBody>
          <a:bodyPr wrap="square">
            <a:spAutoFit/>
          </a:bodyPr>
          <a:lstStyle/>
          <a:p>
            <a:r>
              <a:rPr lang="da-DK" sz="1600" b="1" dirty="0">
                <a:solidFill>
                  <a:schemeClr val="bg2"/>
                </a:solidFill>
                <a:latin typeface="Mulish" pitchFamily="2" charset="0"/>
              </a:rPr>
              <a:t>Kantarel</a:t>
            </a:r>
          </a:p>
        </p:txBody>
      </p:sp>
      <p:sp>
        <p:nvSpPr>
          <p:cNvPr id="40" name="Tekstfelt 39">
            <a:extLst>
              <a:ext uri="{FF2B5EF4-FFF2-40B4-BE49-F238E27FC236}">
                <a16:creationId xmlns:a16="http://schemas.microsoft.com/office/drawing/2014/main" id="{D678EFC7-711A-BEF2-F739-2B3E9CF45802}"/>
              </a:ext>
            </a:extLst>
          </p:cNvPr>
          <p:cNvSpPr txBox="1"/>
          <p:nvPr/>
        </p:nvSpPr>
        <p:spPr>
          <a:xfrm>
            <a:off x="3426740" y="4174660"/>
            <a:ext cx="1234775" cy="584775"/>
          </a:xfrm>
          <a:prstGeom prst="rect">
            <a:avLst/>
          </a:prstGeom>
          <a:noFill/>
        </p:spPr>
        <p:txBody>
          <a:bodyPr wrap="square">
            <a:spAutoFit/>
          </a:bodyPr>
          <a:lstStyle/>
          <a:p>
            <a:r>
              <a:rPr lang="da-DK" sz="1600" b="1" dirty="0">
                <a:solidFill>
                  <a:schemeClr val="bg2"/>
                </a:solidFill>
                <a:latin typeface="Mulish" pitchFamily="2" charset="0"/>
              </a:rPr>
              <a:t>Trompet-svamp</a:t>
            </a:r>
          </a:p>
        </p:txBody>
      </p:sp>
      <p:sp>
        <p:nvSpPr>
          <p:cNvPr id="42" name="Tekstfelt 41">
            <a:extLst>
              <a:ext uri="{FF2B5EF4-FFF2-40B4-BE49-F238E27FC236}">
                <a16:creationId xmlns:a16="http://schemas.microsoft.com/office/drawing/2014/main" id="{DC36170A-F400-BC5C-9C6C-C26724574750}"/>
              </a:ext>
            </a:extLst>
          </p:cNvPr>
          <p:cNvSpPr txBox="1"/>
          <p:nvPr/>
        </p:nvSpPr>
        <p:spPr>
          <a:xfrm>
            <a:off x="4583572" y="4273229"/>
            <a:ext cx="1688307" cy="584775"/>
          </a:xfrm>
          <a:prstGeom prst="rect">
            <a:avLst/>
          </a:prstGeom>
          <a:noFill/>
        </p:spPr>
        <p:txBody>
          <a:bodyPr wrap="square">
            <a:spAutoFit/>
          </a:bodyPr>
          <a:lstStyle/>
          <a:p>
            <a:r>
              <a:rPr lang="da-DK" sz="1600" b="1">
                <a:solidFill>
                  <a:schemeClr val="bg2"/>
                </a:solidFill>
                <a:latin typeface="Mulish" pitchFamily="2" charset="0"/>
              </a:rPr>
              <a:t>Stor kæmpe-parasolhat</a:t>
            </a:r>
            <a:endParaRPr lang="da-DK" sz="1600" b="1" dirty="0">
              <a:solidFill>
                <a:schemeClr val="bg2"/>
              </a:solidFill>
              <a:latin typeface="Mulish" pitchFamily="2" charset="0"/>
            </a:endParaRPr>
          </a:p>
        </p:txBody>
      </p:sp>
      <p:sp>
        <p:nvSpPr>
          <p:cNvPr id="44" name="Tekstfelt 43">
            <a:extLst>
              <a:ext uri="{FF2B5EF4-FFF2-40B4-BE49-F238E27FC236}">
                <a16:creationId xmlns:a16="http://schemas.microsoft.com/office/drawing/2014/main" id="{773F04CD-8000-A002-4DA3-402709603AB8}"/>
              </a:ext>
            </a:extLst>
          </p:cNvPr>
          <p:cNvSpPr txBox="1"/>
          <p:nvPr/>
        </p:nvSpPr>
        <p:spPr>
          <a:xfrm>
            <a:off x="6077494" y="4234139"/>
            <a:ext cx="1626053" cy="584775"/>
          </a:xfrm>
          <a:prstGeom prst="rect">
            <a:avLst/>
          </a:prstGeom>
          <a:noFill/>
        </p:spPr>
        <p:txBody>
          <a:bodyPr wrap="square">
            <a:spAutoFit/>
          </a:bodyPr>
          <a:lstStyle/>
          <a:p>
            <a:r>
              <a:rPr lang="da-DK" sz="1600" b="1" dirty="0">
                <a:solidFill>
                  <a:schemeClr val="bg2"/>
                </a:solidFill>
                <a:latin typeface="Mulish" pitchFamily="2" charset="0"/>
              </a:rPr>
              <a:t>Punktstokket</a:t>
            </a:r>
          </a:p>
          <a:p>
            <a:r>
              <a:rPr lang="da-DK" sz="1600" b="1" dirty="0">
                <a:solidFill>
                  <a:schemeClr val="bg2"/>
                </a:solidFill>
                <a:latin typeface="Mulish" pitchFamily="2" charset="0"/>
              </a:rPr>
              <a:t>Indigo-rørhat</a:t>
            </a:r>
          </a:p>
        </p:txBody>
      </p:sp>
      <p:sp>
        <p:nvSpPr>
          <p:cNvPr id="46" name="Tekstfelt 45">
            <a:extLst>
              <a:ext uri="{FF2B5EF4-FFF2-40B4-BE49-F238E27FC236}">
                <a16:creationId xmlns:a16="http://schemas.microsoft.com/office/drawing/2014/main" id="{58CC9263-E5A3-9463-5750-7FA859EBC395}"/>
              </a:ext>
            </a:extLst>
          </p:cNvPr>
          <p:cNvSpPr txBox="1"/>
          <p:nvPr/>
        </p:nvSpPr>
        <p:spPr>
          <a:xfrm>
            <a:off x="7594808" y="4244186"/>
            <a:ext cx="1777635" cy="338554"/>
          </a:xfrm>
          <a:prstGeom prst="rect">
            <a:avLst/>
          </a:prstGeom>
          <a:noFill/>
        </p:spPr>
        <p:txBody>
          <a:bodyPr wrap="square">
            <a:spAutoFit/>
          </a:bodyPr>
          <a:lstStyle/>
          <a:p>
            <a:r>
              <a:rPr lang="da-DK" sz="1600" b="1" dirty="0">
                <a:solidFill>
                  <a:schemeClr val="bg2"/>
                </a:solidFill>
                <a:latin typeface="Mulish" pitchFamily="2" charset="0"/>
              </a:rPr>
              <a:t>Blomkålssvamp</a:t>
            </a:r>
          </a:p>
        </p:txBody>
      </p:sp>
    </p:spTree>
    <p:extLst>
      <p:ext uri="{BB962C8B-B14F-4D97-AF65-F5344CB8AC3E}">
        <p14:creationId xmlns:p14="http://schemas.microsoft.com/office/powerpoint/2010/main" val="3603903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indhold 12" descr="Et billede, der indeholder træ, svampe, udendørs, jelly fungus&#10;&#10;Automatisk genereret beskrivelse">
            <a:extLst>
              <a:ext uri="{FF2B5EF4-FFF2-40B4-BE49-F238E27FC236}">
                <a16:creationId xmlns:a16="http://schemas.microsoft.com/office/drawing/2014/main" id="{CA5CEA2A-AF71-66CF-E2D2-DDD3D1C687BE}"/>
              </a:ext>
            </a:extLst>
          </p:cNvPr>
          <p:cNvPicPr>
            <a:picLocks noGrp="1" noChangeAspect="1"/>
          </p:cNvPicPr>
          <p:nvPr>
            <p:ph idx="1"/>
          </p:nvPr>
        </p:nvPicPr>
        <p:blipFill>
          <a:blip r:embed="rId3" cstate="print">
            <a:alphaModFix amt="85000"/>
            <a:extLst>
              <a:ext uri="{28A0092B-C50C-407E-A947-70E740481C1C}">
                <a14:useLocalDpi xmlns:a14="http://schemas.microsoft.com/office/drawing/2010/main" val="0"/>
              </a:ext>
            </a:extLst>
          </a:blip>
          <a:stretch>
            <a:fillRect/>
          </a:stretch>
        </p:blipFill>
        <p:spPr>
          <a:xfrm>
            <a:off x="-54260" y="0"/>
            <a:ext cx="9252519" cy="5975743"/>
          </a:xfrm>
        </p:spPr>
      </p:pic>
      <p:sp>
        <p:nvSpPr>
          <p:cNvPr id="2" name="Titel 1">
            <a:extLst>
              <a:ext uri="{FF2B5EF4-FFF2-40B4-BE49-F238E27FC236}">
                <a16:creationId xmlns:a16="http://schemas.microsoft.com/office/drawing/2014/main" id="{08EC8CD4-49E4-6469-A55F-B6AEF9095439}"/>
              </a:ext>
            </a:extLst>
          </p:cNvPr>
          <p:cNvSpPr>
            <a:spLocks noGrp="1"/>
          </p:cNvSpPr>
          <p:nvPr>
            <p:ph type="title"/>
          </p:nvPr>
        </p:nvSpPr>
        <p:spPr>
          <a:xfrm>
            <a:off x="935595" y="1059582"/>
            <a:ext cx="7272808" cy="3024336"/>
          </a:xfrm>
        </p:spPr>
        <p:txBody>
          <a:bodyPr>
            <a:normAutofit/>
          </a:bodyPr>
          <a:lstStyle/>
          <a:p>
            <a:r>
              <a:rPr lang="da-DK" sz="4800" dirty="0">
                <a:solidFill>
                  <a:schemeClr val="bg2"/>
                </a:solidFill>
              </a:rPr>
              <a:t>Klar, parat, start </a:t>
            </a:r>
            <a:br>
              <a:rPr lang="da-DK" sz="4800" dirty="0">
                <a:solidFill>
                  <a:schemeClr val="bg2"/>
                </a:solidFill>
              </a:rPr>
            </a:br>
            <a:r>
              <a:rPr lang="da-DK" sz="4800" dirty="0">
                <a:solidFill>
                  <a:schemeClr val="bg2"/>
                </a:solidFill>
              </a:rPr>
              <a:t>dyrkning af østershatte </a:t>
            </a:r>
          </a:p>
        </p:txBody>
      </p:sp>
      <p:pic>
        <p:nvPicPr>
          <p:cNvPr id="14" name="Billede 13">
            <a:extLst>
              <a:ext uri="{FF2B5EF4-FFF2-40B4-BE49-F238E27FC236}">
                <a16:creationId xmlns:a16="http://schemas.microsoft.com/office/drawing/2014/main" id="{A60B21E9-6D40-5750-13E3-7126A46A4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307058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tis fotos af Spørgsmål">
            <a:extLst>
              <a:ext uri="{FF2B5EF4-FFF2-40B4-BE49-F238E27FC236}">
                <a16:creationId xmlns:a16="http://schemas.microsoft.com/office/drawing/2014/main" id="{A9F8F742-4731-7F40-F551-CAFC6C7F8C4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77800" y="-92546"/>
            <a:ext cx="9430320" cy="54502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D4A94E1-FB67-8CAB-823D-1DE1F0C96809}"/>
              </a:ext>
            </a:extLst>
          </p:cNvPr>
          <p:cNvSpPr>
            <a:spLocks noGrp="1"/>
          </p:cNvSpPr>
          <p:nvPr>
            <p:ph type="title"/>
          </p:nvPr>
        </p:nvSpPr>
        <p:spPr>
          <a:xfrm>
            <a:off x="47157" y="1131590"/>
            <a:ext cx="6696744" cy="1440160"/>
          </a:xfrm>
        </p:spPr>
        <p:txBody>
          <a:bodyPr/>
          <a:lstStyle/>
          <a:p>
            <a:r>
              <a:rPr lang="da-DK" dirty="0">
                <a:solidFill>
                  <a:schemeClr val="tx1"/>
                </a:solidFill>
              </a:rPr>
              <a:t>Hvordan ser svampe ud -</a:t>
            </a:r>
            <a:br>
              <a:rPr lang="da-DK" dirty="0">
                <a:solidFill>
                  <a:schemeClr val="tx1"/>
                </a:solidFill>
              </a:rPr>
            </a:br>
            <a:r>
              <a:rPr lang="da-DK" dirty="0">
                <a:solidFill>
                  <a:schemeClr val="tx1"/>
                </a:solidFill>
              </a:rPr>
              <a:t>Hvilke forskellige typer kender I?</a:t>
            </a:r>
          </a:p>
        </p:txBody>
      </p:sp>
      <p:pic>
        <p:nvPicPr>
          <p:cNvPr id="4" name="Billede 3">
            <a:extLst>
              <a:ext uri="{FF2B5EF4-FFF2-40B4-BE49-F238E27FC236}">
                <a16:creationId xmlns:a16="http://schemas.microsoft.com/office/drawing/2014/main" id="{0132C640-AF37-F9C8-7D28-54462E512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248924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DFC9D4E-B2B6-4941-70AC-76233A80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pic>
        <p:nvPicPr>
          <p:cNvPr id="12" name="Billede 11" descr="Et billede, der indeholder svampe, udendørs, jelly fungus&#10;&#10;Automatisk genereret beskrivelse">
            <a:extLst>
              <a:ext uri="{FF2B5EF4-FFF2-40B4-BE49-F238E27FC236}">
                <a16:creationId xmlns:a16="http://schemas.microsoft.com/office/drawing/2014/main" id="{4DDCC7E3-A37B-399F-D439-492EA6E52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49" y="369892"/>
            <a:ext cx="1428750" cy="1428750"/>
          </a:xfrm>
          <a:prstGeom prst="rect">
            <a:avLst/>
          </a:prstGeom>
        </p:spPr>
      </p:pic>
      <p:pic>
        <p:nvPicPr>
          <p:cNvPr id="14" name="Billede 13" descr="Et billede, der indeholder udendørs&#10;&#10;Automatisk genereret beskrivelse">
            <a:extLst>
              <a:ext uri="{FF2B5EF4-FFF2-40B4-BE49-F238E27FC236}">
                <a16:creationId xmlns:a16="http://schemas.microsoft.com/office/drawing/2014/main" id="{E16E74AB-B205-5F4E-E9C4-869441208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322" y="1963759"/>
            <a:ext cx="1428750" cy="1428750"/>
          </a:xfrm>
          <a:prstGeom prst="rect">
            <a:avLst/>
          </a:prstGeom>
        </p:spPr>
      </p:pic>
      <p:pic>
        <p:nvPicPr>
          <p:cNvPr id="16" name="Billede 15" descr="Et billede, der indeholder svampe&#10;&#10;Automatisk genereret beskrivelse">
            <a:extLst>
              <a:ext uri="{FF2B5EF4-FFF2-40B4-BE49-F238E27FC236}">
                <a16:creationId xmlns:a16="http://schemas.microsoft.com/office/drawing/2014/main" id="{BA95C70B-C662-BC93-8C6E-62CB764DD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7029" y="1994718"/>
            <a:ext cx="1428750" cy="1428750"/>
          </a:xfrm>
          <a:prstGeom prst="rect">
            <a:avLst/>
          </a:prstGeom>
        </p:spPr>
      </p:pic>
      <p:pic>
        <p:nvPicPr>
          <p:cNvPr id="18" name="Billede 17" descr="Et billede, der indeholder svampe&#10;&#10;Automatisk genereret beskrivelse">
            <a:extLst>
              <a:ext uri="{FF2B5EF4-FFF2-40B4-BE49-F238E27FC236}">
                <a16:creationId xmlns:a16="http://schemas.microsoft.com/office/drawing/2014/main" id="{94328AFE-68A9-A726-9912-2AE633C6EB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8736" y="369892"/>
            <a:ext cx="1428750" cy="1428750"/>
          </a:xfrm>
          <a:prstGeom prst="rect">
            <a:avLst/>
          </a:prstGeom>
        </p:spPr>
      </p:pic>
      <p:pic>
        <p:nvPicPr>
          <p:cNvPr id="20" name="Billede 19" descr="Et billede, der indeholder jelly fungus, snacks, luk&#10;&#10;Automatisk genereret beskrivelse">
            <a:extLst>
              <a:ext uri="{FF2B5EF4-FFF2-40B4-BE49-F238E27FC236}">
                <a16:creationId xmlns:a16="http://schemas.microsoft.com/office/drawing/2014/main" id="{29754AB1-7B37-2B97-4539-B41F336EB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966" y="1963759"/>
            <a:ext cx="1428750" cy="1428750"/>
          </a:xfrm>
          <a:prstGeom prst="rect">
            <a:avLst/>
          </a:prstGeom>
        </p:spPr>
      </p:pic>
      <p:pic>
        <p:nvPicPr>
          <p:cNvPr id="22" name="Billede 21" descr="Et billede, der indeholder træ, udendørs, svampe, skov&#10;&#10;Automatisk genereret beskrivelse">
            <a:extLst>
              <a:ext uri="{FF2B5EF4-FFF2-40B4-BE49-F238E27FC236}">
                <a16:creationId xmlns:a16="http://schemas.microsoft.com/office/drawing/2014/main" id="{160E333E-0ED0-3329-8A26-4DBC9EA6C3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8736" y="1937194"/>
            <a:ext cx="1428750" cy="1428750"/>
          </a:xfrm>
          <a:prstGeom prst="rect">
            <a:avLst/>
          </a:prstGeom>
        </p:spPr>
      </p:pic>
      <p:pic>
        <p:nvPicPr>
          <p:cNvPr id="26" name="Billede 25" descr="Et billede, der indeholder jord, luk, blå&#10;&#10;Automatisk genereret beskrivelse">
            <a:extLst>
              <a:ext uri="{FF2B5EF4-FFF2-40B4-BE49-F238E27FC236}">
                <a16:creationId xmlns:a16="http://schemas.microsoft.com/office/drawing/2014/main" id="{7133CBC2-3EF4-B0D1-9296-B839CEDCAF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9763" y="369892"/>
            <a:ext cx="1428750" cy="1428750"/>
          </a:xfrm>
          <a:prstGeom prst="rect">
            <a:avLst/>
          </a:prstGeom>
        </p:spPr>
      </p:pic>
      <p:pic>
        <p:nvPicPr>
          <p:cNvPr id="28" name="Billede 27" descr="Et billede, der indeholder udendørs, sten&#10;&#10;Automatisk genereret beskrivelse">
            <a:extLst>
              <a:ext uri="{FF2B5EF4-FFF2-40B4-BE49-F238E27FC236}">
                <a16:creationId xmlns:a16="http://schemas.microsoft.com/office/drawing/2014/main" id="{FE7AC724-A950-42B2-2D39-4AE71B344F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8736" y="3586375"/>
            <a:ext cx="1428750" cy="1428750"/>
          </a:xfrm>
          <a:prstGeom prst="rect">
            <a:avLst/>
          </a:prstGeom>
        </p:spPr>
      </p:pic>
      <p:pic>
        <p:nvPicPr>
          <p:cNvPr id="30" name="Billede 29" descr="Et billede, der indeholder græs, udendørs, frodig&#10;&#10;Automatisk genereret beskrivelse">
            <a:extLst>
              <a:ext uri="{FF2B5EF4-FFF2-40B4-BE49-F238E27FC236}">
                <a16:creationId xmlns:a16="http://schemas.microsoft.com/office/drawing/2014/main" id="{0811D56C-D9FD-562A-EE8F-2FA866DE9B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7029" y="3588893"/>
            <a:ext cx="1428750" cy="1428750"/>
          </a:xfrm>
          <a:prstGeom prst="rect">
            <a:avLst/>
          </a:prstGeom>
        </p:spPr>
      </p:pic>
      <p:pic>
        <p:nvPicPr>
          <p:cNvPr id="32" name="Billede 31" descr="Et billede, der indeholder græs, udendørs, plante&#10;&#10;Automatisk genereret beskrivelse">
            <a:extLst>
              <a:ext uri="{FF2B5EF4-FFF2-40B4-BE49-F238E27FC236}">
                <a16:creationId xmlns:a16="http://schemas.microsoft.com/office/drawing/2014/main" id="{C7AC9123-80F7-C0DF-B626-ECAA69248D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0790" y="337163"/>
            <a:ext cx="1428750" cy="1428750"/>
          </a:xfrm>
          <a:prstGeom prst="rect">
            <a:avLst/>
          </a:prstGeom>
        </p:spPr>
      </p:pic>
      <p:pic>
        <p:nvPicPr>
          <p:cNvPr id="34" name="Billede 33" descr="Et billede, der indeholder svampe, udendørs&#10;&#10;Automatisk genereret beskrivelse">
            <a:extLst>
              <a:ext uri="{FF2B5EF4-FFF2-40B4-BE49-F238E27FC236}">
                <a16:creationId xmlns:a16="http://schemas.microsoft.com/office/drawing/2014/main" id="{47742494-A404-75E7-8245-BBB24F48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7917" y="3584187"/>
            <a:ext cx="1428750" cy="1428750"/>
          </a:xfrm>
          <a:prstGeom prst="rect">
            <a:avLst/>
          </a:prstGeom>
        </p:spPr>
      </p:pic>
      <p:pic>
        <p:nvPicPr>
          <p:cNvPr id="36" name="Billede 35" descr="Et billede, der indeholder træ, udendørs, blomst&#10;&#10;Automatisk genereret beskrivelse">
            <a:extLst>
              <a:ext uri="{FF2B5EF4-FFF2-40B4-BE49-F238E27FC236}">
                <a16:creationId xmlns:a16="http://schemas.microsoft.com/office/drawing/2014/main" id="{D0F5BF0D-E2F9-7A0E-3E98-EEBB10901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5322" y="3584187"/>
            <a:ext cx="1428750" cy="1428750"/>
          </a:xfrm>
          <a:prstGeom prst="rect">
            <a:avLst/>
          </a:prstGeom>
        </p:spPr>
      </p:pic>
      <p:pic>
        <p:nvPicPr>
          <p:cNvPr id="40" name="Billede 39" descr="Et billede, der indeholder svampe&#10;&#10;Automatisk genereret beskrivelse">
            <a:extLst>
              <a:ext uri="{FF2B5EF4-FFF2-40B4-BE49-F238E27FC236}">
                <a16:creationId xmlns:a16="http://schemas.microsoft.com/office/drawing/2014/main" id="{5EE55590-6B1A-1579-9089-B107463E84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17917" y="337163"/>
            <a:ext cx="1428750" cy="1428750"/>
          </a:xfrm>
          <a:prstGeom prst="rect">
            <a:avLst/>
          </a:prstGeom>
        </p:spPr>
      </p:pic>
      <p:pic>
        <p:nvPicPr>
          <p:cNvPr id="46" name="Billede 45" descr="Et billede, der indeholder græs, udendørs, svampe&#10;&#10;Automatisk genereret beskrivelse">
            <a:extLst>
              <a:ext uri="{FF2B5EF4-FFF2-40B4-BE49-F238E27FC236}">
                <a16:creationId xmlns:a16="http://schemas.microsoft.com/office/drawing/2014/main" id="{F6F0343E-7CCB-9F33-3063-EF39040F4F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7917" y="1917944"/>
            <a:ext cx="1428750" cy="1428750"/>
          </a:xfrm>
          <a:prstGeom prst="rect">
            <a:avLst/>
          </a:prstGeom>
        </p:spPr>
      </p:pic>
      <p:sp>
        <p:nvSpPr>
          <p:cNvPr id="47" name="Tekstfelt 46">
            <a:extLst>
              <a:ext uri="{FF2B5EF4-FFF2-40B4-BE49-F238E27FC236}">
                <a16:creationId xmlns:a16="http://schemas.microsoft.com/office/drawing/2014/main" id="{B8F61859-8C66-B2B6-989B-3CB8731000D9}"/>
              </a:ext>
            </a:extLst>
          </p:cNvPr>
          <p:cNvSpPr txBox="1"/>
          <p:nvPr/>
        </p:nvSpPr>
        <p:spPr>
          <a:xfrm>
            <a:off x="1893373" y="-62999"/>
            <a:ext cx="6454512" cy="523220"/>
          </a:xfrm>
          <a:prstGeom prst="rect">
            <a:avLst/>
          </a:prstGeom>
          <a:noFill/>
        </p:spPr>
        <p:txBody>
          <a:bodyPr wrap="square" rtlCol="0">
            <a:spAutoFit/>
          </a:bodyPr>
          <a:lstStyle/>
          <a:p>
            <a:r>
              <a:rPr lang="da-DK" sz="2800" b="1" dirty="0">
                <a:solidFill>
                  <a:srgbClr val="E9E8E7"/>
                </a:solidFill>
                <a:latin typeface="Nunito Black" pitchFamily="2" charset="0"/>
              </a:rPr>
              <a:t>De kan se meget forskellige ud </a:t>
            </a:r>
          </a:p>
        </p:txBody>
      </p:sp>
    </p:spTree>
    <p:extLst>
      <p:ext uri="{BB962C8B-B14F-4D97-AF65-F5344CB8AC3E}">
        <p14:creationId xmlns:p14="http://schemas.microsoft.com/office/powerpoint/2010/main" val="103023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tis fotos af Champignon">
            <a:extLst>
              <a:ext uri="{FF2B5EF4-FFF2-40B4-BE49-F238E27FC236}">
                <a16:creationId xmlns:a16="http://schemas.microsoft.com/office/drawing/2014/main" id="{F246872E-CDA2-7844-1A16-D8D10B9F10F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75A473-6C32-4E47-8B10-38DADB32DB2F}"/>
              </a:ext>
            </a:extLst>
          </p:cNvPr>
          <p:cNvSpPr>
            <a:spLocks noGrp="1"/>
          </p:cNvSpPr>
          <p:nvPr>
            <p:ph type="title"/>
          </p:nvPr>
        </p:nvSpPr>
        <p:spPr/>
        <p:txBody>
          <a:bodyPr>
            <a:normAutofit/>
          </a:bodyPr>
          <a:lstStyle/>
          <a:p>
            <a:pPr algn="ctr">
              <a:lnSpc>
                <a:spcPct val="107000"/>
              </a:lnSpc>
              <a:spcAft>
                <a:spcPts val="1067"/>
              </a:spcAft>
            </a:pPr>
            <a:r>
              <a:rPr lang="da-DK" sz="4800" dirty="0">
                <a:solidFill>
                  <a:schemeClr val="bg2"/>
                </a:solidFill>
                <a:latin typeface="Nunito Black" pitchFamily="2" charset="0"/>
              </a:rPr>
              <a:t>Men hvad er en svamp?</a:t>
            </a:r>
            <a:endParaRPr lang="en-DK" sz="4000" dirty="0">
              <a:solidFill>
                <a:schemeClr val="bg2"/>
              </a:solidFill>
            </a:endParaRPr>
          </a:p>
        </p:txBody>
      </p:sp>
      <p:pic>
        <p:nvPicPr>
          <p:cNvPr id="2" name="Billede 1">
            <a:extLst>
              <a:ext uri="{FF2B5EF4-FFF2-40B4-BE49-F238E27FC236}">
                <a16:creationId xmlns:a16="http://schemas.microsoft.com/office/drawing/2014/main" id="{4914291B-121D-5F92-1979-35DFCBCC5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Tree>
    <p:extLst>
      <p:ext uri="{BB962C8B-B14F-4D97-AF65-F5344CB8AC3E}">
        <p14:creationId xmlns:p14="http://schemas.microsoft.com/office/powerpoint/2010/main" val="147263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tis fotos af Champignon">
            <a:extLst>
              <a:ext uri="{FF2B5EF4-FFF2-40B4-BE49-F238E27FC236}">
                <a16:creationId xmlns:a16="http://schemas.microsoft.com/office/drawing/2014/main" id="{F246872E-CDA2-7844-1A16-D8D10B9F10F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75A473-6C32-4E47-8B10-38DADB32DB2F}"/>
              </a:ext>
            </a:extLst>
          </p:cNvPr>
          <p:cNvSpPr>
            <a:spLocks noGrp="1"/>
          </p:cNvSpPr>
          <p:nvPr>
            <p:ph type="title"/>
          </p:nvPr>
        </p:nvSpPr>
        <p:spPr/>
        <p:txBody>
          <a:bodyPr>
            <a:normAutofit/>
          </a:bodyPr>
          <a:lstStyle/>
          <a:p>
            <a:pPr algn="ctr">
              <a:lnSpc>
                <a:spcPct val="107000"/>
              </a:lnSpc>
              <a:spcAft>
                <a:spcPts val="1067"/>
              </a:spcAft>
            </a:pPr>
            <a:r>
              <a:rPr lang="da-DK" sz="4800" dirty="0">
                <a:solidFill>
                  <a:schemeClr val="bg2"/>
                </a:solidFill>
                <a:latin typeface="Nunito Black" pitchFamily="2" charset="0"/>
              </a:rPr>
              <a:t>Men hvad er en svamp?</a:t>
            </a:r>
            <a:endParaRPr lang="en-DK" sz="4000" dirty="0">
              <a:solidFill>
                <a:schemeClr val="bg2"/>
              </a:solidFill>
            </a:endParaRPr>
          </a:p>
        </p:txBody>
      </p:sp>
      <p:pic>
        <p:nvPicPr>
          <p:cNvPr id="2" name="Billede 1">
            <a:extLst>
              <a:ext uri="{FF2B5EF4-FFF2-40B4-BE49-F238E27FC236}">
                <a16:creationId xmlns:a16="http://schemas.microsoft.com/office/drawing/2014/main" id="{4914291B-121D-5F92-1979-35DFCBCC5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5" name="Tekstfelt 4">
            <a:extLst>
              <a:ext uri="{FF2B5EF4-FFF2-40B4-BE49-F238E27FC236}">
                <a16:creationId xmlns:a16="http://schemas.microsoft.com/office/drawing/2014/main" id="{51EF0CFD-3183-2BBF-BF3B-C20F2B8EA04B}"/>
              </a:ext>
            </a:extLst>
          </p:cNvPr>
          <p:cNvSpPr txBox="1"/>
          <p:nvPr/>
        </p:nvSpPr>
        <p:spPr>
          <a:xfrm>
            <a:off x="1763688" y="1641774"/>
            <a:ext cx="5976664" cy="1015663"/>
          </a:xfrm>
          <a:prstGeom prst="rect">
            <a:avLst/>
          </a:prstGeom>
          <a:noFill/>
        </p:spPr>
        <p:txBody>
          <a:bodyPr wrap="square">
            <a:spAutoFit/>
          </a:bodyPr>
          <a:lstStyle/>
          <a:p>
            <a:r>
              <a:rPr lang="da-DK" sz="2000" b="0" i="0" dirty="0">
                <a:solidFill>
                  <a:schemeClr val="bg2"/>
                </a:solidFill>
                <a:effectLst/>
                <a:latin typeface="Mulish" pitchFamily="2" charset="0"/>
              </a:rPr>
              <a:t>En organisme, der er opbygget af </a:t>
            </a:r>
            <a:r>
              <a:rPr lang="da-DK" sz="2000" b="1" i="0" u="none" strike="noStrike" dirty="0">
                <a:solidFill>
                  <a:schemeClr val="bg2"/>
                </a:solidFill>
                <a:effectLst/>
                <a:latin typeface="Mulish" pitchFamily="2" charset="0"/>
                <a:hlinkClick r:id="rId5">
                  <a:extLst>
                    <a:ext uri="{A12FA001-AC4F-418D-AE19-62706E023703}">
                      <ahyp:hlinkClr xmlns:ahyp="http://schemas.microsoft.com/office/drawing/2018/hyperlinkcolor" val="tx"/>
                    </a:ext>
                  </a:extLst>
                </a:hlinkClick>
              </a:rPr>
              <a:t>hyfer</a:t>
            </a:r>
            <a:r>
              <a:rPr lang="da-DK" sz="2000" b="1" i="0" dirty="0">
                <a:solidFill>
                  <a:schemeClr val="bg2"/>
                </a:solidFill>
                <a:effectLst/>
                <a:latin typeface="Mulish" pitchFamily="2" charset="0"/>
              </a:rPr>
              <a:t>, </a:t>
            </a:r>
            <a:r>
              <a:rPr lang="da-DK" sz="2000" b="0" i="0" dirty="0">
                <a:solidFill>
                  <a:schemeClr val="bg2"/>
                </a:solidFill>
                <a:effectLst/>
                <a:latin typeface="Mulish" pitchFamily="2" charset="0"/>
              </a:rPr>
              <a:t>der formerer sig med </a:t>
            </a:r>
            <a:r>
              <a:rPr lang="da-DK" sz="2000" b="1" i="0" u="none" strike="noStrike" dirty="0">
                <a:solidFill>
                  <a:schemeClr val="bg2"/>
                </a:solidFill>
                <a:effectLst/>
                <a:latin typeface="Mulish" pitchFamily="2" charset="0"/>
                <a:hlinkClick r:id="rId6">
                  <a:extLst>
                    <a:ext uri="{A12FA001-AC4F-418D-AE19-62706E023703}">
                      <ahyp:hlinkClr xmlns:ahyp="http://schemas.microsoft.com/office/drawing/2018/hyperlinkcolor" val="tx"/>
                    </a:ext>
                  </a:extLst>
                </a:hlinkClick>
              </a:rPr>
              <a:t>sporer</a:t>
            </a:r>
            <a:r>
              <a:rPr lang="da-DK" sz="2000" b="1" i="0" u="none" strike="noStrike" dirty="0">
                <a:solidFill>
                  <a:schemeClr val="bg2"/>
                </a:solidFill>
                <a:effectLst/>
                <a:latin typeface="Mulish" pitchFamily="2" charset="0"/>
              </a:rPr>
              <a:t>,</a:t>
            </a:r>
            <a:r>
              <a:rPr lang="da-DK" sz="2000" b="1" i="0" dirty="0">
                <a:solidFill>
                  <a:schemeClr val="bg2"/>
                </a:solidFill>
                <a:effectLst/>
                <a:latin typeface="Mulish" pitchFamily="2" charset="0"/>
              </a:rPr>
              <a:t> </a:t>
            </a:r>
            <a:r>
              <a:rPr lang="da-DK" sz="2000" b="0" i="0" dirty="0">
                <a:solidFill>
                  <a:schemeClr val="bg2"/>
                </a:solidFill>
                <a:effectLst/>
                <a:latin typeface="Mulish" pitchFamily="2" charset="0"/>
              </a:rPr>
              <a:t>og som ikke har grønkorn.</a:t>
            </a:r>
            <a:endParaRPr lang="da-DK" sz="2000" dirty="0">
              <a:solidFill>
                <a:schemeClr val="bg2"/>
              </a:solidFill>
            </a:endParaRPr>
          </a:p>
        </p:txBody>
      </p:sp>
    </p:spTree>
    <p:extLst>
      <p:ext uri="{BB962C8B-B14F-4D97-AF65-F5344CB8AC3E}">
        <p14:creationId xmlns:p14="http://schemas.microsoft.com/office/powerpoint/2010/main" val="274932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E8BF6-4167-0664-A0CA-4E2C844E68FE}"/>
              </a:ext>
            </a:extLst>
          </p:cNvPr>
          <p:cNvSpPr>
            <a:spLocks noGrp="1"/>
          </p:cNvSpPr>
          <p:nvPr>
            <p:ph type="title"/>
          </p:nvPr>
        </p:nvSpPr>
        <p:spPr>
          <a:xfrm>
            <a:off x="1006853" y="87474"/>
            <a:ext cx="6614107" cy="833654"/>
          </a:xfrm>
        </p:spPr>
        <p:txBody>
          <a:bodyPr>
            <a:normAutofit/>
          </a:bodyPr>
          <a:lstStyle/>
          <a:p>
            <a:r>
              <a:rPr lang="da-DK" sz="4400" dirty="0"/>
              <a:t>Opbygning af en svamp </a:t>
            </a:r>
          </a:p>
        </p:txBody>
      </p:sp>
      <p:pic>
        <p:nvPicPr>
          <p:cNvPr id="2050" name="Picture 2">
            <a:extLst>
              <a:ext uri="{FF2B5EF4-FFF2-40B4-BE49-F238E27FC236}">
                <a16:creationId xmlns:a16="http://schemas.microsoft.com/office/drawing/2014/main" id="{6FD395F5-6D15-60C7-3A70-A2D02CD2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889" y="979709"/>
            <a:ext cx="6828631" cy="3680273"/>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B8395760-A701-1E69-9AA2-35BA6292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7" name="Tekstfelt 6">
            <a:extLst>
              <a:ext uri="{FF2B5EF4-FFF2-40B4-BE49-F238E27FC236}">
                <a16:creationId xmlns:a16="http://schemas.microsoft.com/office/drawing/2014/main" id="{F3E0C086-2E2A-210F-D776-D14F0062CF09}"/>
              </a:ext>
            </a:extLst>
          </p:cNvPr>
          <p:cNvSpPr txBox="1"/>
          <p:nvPr/>
        </p:nvSpPr>
        <p:spPr>
          <a:xfrm>
            <a:off x="1187624" y="4349231"/>
            <a:ext cx="7344820" cy="369332"/>
          </a:xfrm>
          <a:prstGeom prst="rect">
            <a:avLst/>
          </a:prstGeom>
          <a:noFill/>
        </p:spPr>
        <p:txBody>
          <a:bodyPr wrap="square">
            <a:spAutoFit/>
          </a:bodyPr>
          <a:lstStyle/>
          <a:p>
            <a:r>
              <a:rPr lang="da-DK" sz="900" dirty="0">
                <a:latin typeface="Mulish" pitchFamily="2" charset="0"/>
              </a:rPr>
              <a:t>Af </a:t>
            </a:r>
            <a:r>
              <a:rPr lang="da-DK" sz="900" dirty="0" err="1">
                <a:latin typeface="Mulish" pitchFamily="2" charset="0"/>
              </a:rPr>
              <a:t>Schéma</a:t>
            </a:r>
            <a:r>
              <a:rPr lang="da-DK" sz="900" dirty="0">
                <a:latin typeface="Mulish" pitchFamily="2" charset="0"/>
              </a:rPr>
              <a:t> champignon sans texte.png: </a:t>
            </a:r>
            <a:r>
              <a:rPr lang="da-DK" sz="900" dirty="0" err="1">
                <a:latin typeface="Mulish" pitchFamily="2" charset="0"/>
              </a:rPr>
              <a:t>Égoïtéderivative</a:t>
            </a:r>
            <a:r>
              <a:rPr lang="da-DK" sz="900" dirty="0">
                <a:latin typeface="Mulish" pitchFamily="2" charset="0"/>
              </a:rPr>
              <a:t> </a:t>
            </a:r>
            <a:r>
              <a:rPr lang="da-DK" sz="900" dirty="0" err="1">
                <a:latin typeface="Mulish" pitchFamily="2" charset="0"/>
              </a:rPr>
              <a:t>work</a:t>
            </a:r>
            <a:r>
              <a:rPr lang="da-DK" sz="900" dirty="0">
                <a:latin typeface="Mulish" pitchFamily="2" charset="0"/>
              </a:rPr>
              <a:t>: </a:t>
            </a:r>
            <a:r>
              <a:rPr lang="da-DK" sz="900" dirty="0" err="1">
                <a:latin typeface="Mulish" pitchFamily="2" charset="0"/>
              </a:rPr>
              <a:t>Weblars</a:t>
            </a:r>
            <a:r>
              <a:rPr lang="da-DK" sz="900" dirty="0">
                <a:latin typeface="Mulish" pitchFamily="2" charset="0"/>
              </a:rPr>
              <a:t> - </a:t>
            </a:r>
            <a:r>
              <a:rPr lang="da-DK" sz="900" dirty="0" err="1">
                <a:latin typeface="Mulish" pitchFamily="2" charset="0"/>
              </a:rPr>
              <a:t>Schéma</a:t>
            </a:r>
            <a:r>
              <a:rPr lang="da-DK" sz="900" dirty="0">
                <a:latin typeface="Mulish" pitchFamily="2" charset="0"/>
              </a:rPr>
              <a:t> champignon sans texte.png, CC BY-SA 3.0, https://commons.wikimedia.org/w/index.php?curid=28996325</a:t>
            </a:r>
          </a:p>
        </p:txBody>
      </p:sp>
    </p:spTree>
    <p:extLst>
      <p:ext uri="{BB962C8B-B14F-4D97-AF65-F5344CB8AC3E}">
        <p14:creationId xmlns:p14="http://schemas.microsoft.com/office/powerpoint/2010/main" val="334357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atis fotos af Slimskimmel">
            <a:extLst>
              <a:ext uri="{FF2B5EF4-FFF2-40B4-BE49-F238E27FC236}">
                <a16:creationId xmlns:a16="http://schemas.microsoft.com/office/drawing/2014/main" id="{1FAFE860-1479-CEC3-3C90-264AC4742386}"/>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25251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80528" y="0"/>
            <a:ext cx="4071067" cy="1440160"/>
          </a:xfrm>
        </p:spPr>
        <p:txBody>
          <a:bodyPr>
            <a:normAutofit/>
          </a:bodyPr>
          <a:lstStyle/>
          <a:p>
            <a:pPr algn="ctr"/>
            <a:r>
              <a:rPr lang="da-DK" sz="5400" dirty="0">
                <a:solidFill>
                  <a:schemeClr val="tx1"/>
                </a:solidFill>
              </a:rPr>
              <a:t>Hyfer</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6" name="Rektangel: afrundede hjørner 5">
            <a:extLst>
              <a:ext uri="{FF2B5EF4-FFF2-40B4-BE49-F238E27FC236}">
                <a16:creationId xmlns:a16="http://schemas.microsoft.com/office/drawing/2014/main" id="{994F77B4-A209-9743-025A-5356A6A18E8D}"/>
              </a:ext>
            </a:extLst>
          </p:cNvPr>
          <p:cNvSpPr/>
          <p:nvPr/>
        </p:nvSpPr>
        <p:spPr>
          <a:xfrm>
            <a:off x="3403168" y="1923678"/>
            <a:ext cx="5688632" cy="3024336"/>
          </a:xfrm>
          <a:prstGeom prst="roundRect">
            <a:avLst/>
          </a:prstGeom>
          <a:solidFill>
            <a:schemeClr val="accent4">
              <a:lumMod val="90000"/>
              <a:lumOff val="1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da-DK" sz="2000" b="1" dirty="0">
                <a:solidFill>
                  <a:schemeClr val="bg2"/>
                </a:solidFill>
                <a:latin typeface="Mulish" pitchFamily="2" charset="0"/>
              </a:rPr>
              <a:t>Svampens krop er dannet af hyfer</a:t>
            </a:r>
          </a:p>
          <a:p>
            <a:endParaRPr lang="da-DK" sz="2000" b="1" dirty="0">
              <a:solidFill>
                <a:schemeClr val="bg2"/>
              </a:solidFill>
              <a:latin typeface="Mulish" pitchFamily="2" charset="0"/>
            </a:endParaRPr>
          </a:p>
          <a:p>
            <a:r>
              <a:rPr lang="da-DK" sz="2000" dirty="0">
                <a:solidFill>
                  <a:schemeClr val="bg2"/>
                </a:solidFill>
                <a:latin typeface="Mulish" pitchFamily="2" charset="0"/>
              </a:rPr>
              <a:t>Lange rørformede svampeceller.</a:t>
            </a:r>
          </a:p>
          <a:p>
            <a:endParaRPr lang="da-DK" sz="2000" dirty="0">
              <a:solidFill>
                <a:schemeClr val="bg2"/>
              </a:solidFill>
              <a:latin typeface="Mulish" pitchFamily="2" charset="0"/>
            </a:endParaRPr>
          </a:p>
          <a:p>
            <a:r>
              <a:rPr lang="da-DK" sz="2000" dirty="0">
                <a:solidFill>
                  <a:schemeClr val="bg2"/>
                </a:solidFill>
                <a:latin typeface="Mulish" pitchFamily="2" charset="0"/>
              </a:rPr>
              <a:t>Kan enten være en stor celle med mange cellekerner eller være delt op i mange celler via tværvægge (</a:t>
            </a:r>
            <a:r>
              <a:rPr lang="da-DK" sz="2000" dirty="0" err="1">
                <a:solidFill>
                  <a:schemeClr val="bg2"/>
                </a:solidFill>
                <a:latin typeface="Mulish" pitchFamily="2" charset="0"/>
              </a:rPr>
              <a:t>septae</a:t>
            </a:r>
            <a:r>
              <a:rPr lang="da-DK" sz="2000" dirty="0">
                <a:solidFill>
                  <a:schemeClr val="bg2"/>
                </a:solidFill>
                <a:latin typeface="Mulish" pitchFamily="2" charset="0"/>
              </a:rPr>
              <a:t>).</a:t>
            </a:r>
          </a:p>
          <a:p>
            <a:endParaRPr lang="da-DK" sz="2000" dirty="0">
              <a:solidFill>
                <a:schemeClr val="bg2"/>
              </a:solidFill>
              <a:latin typeface="Mulish" pitchFamily="2" charset="0"/>
            </a:endParaRPr>
          </a:p>
          <a:p>
            <a:r>
              <a:rPr lang="da-DK" sz="2000" dirty="0">
                <a:solidFill>
                  <a:schemeClr val="bg2"/>
                </a:solidFill>
                <a:latin typeface="Mulish" pitchFamily="2" charset="0"/>
              </a:rPr>
              <a:t>Langt de fleste svampe er opbygget af hyfer</a:t>
            </a:r>
            <a:endParaRPr lang="da-DK" sz="2000" dirty="0">
              <a:latin typeface="Mulish" pitchFamily="2" charset="0"/>
            </a:endParaRPr>
          </a:p>
        </p:txBody>
      </p:sp>
    </p:spTree>
    <p:extLst>
      <p:ext uri="{BB962C8B-B14F-4D97-AF65-F5344CB8AC3E}">
        <p14:creationId xmlns:p14="http://schemas.microsoft.com/office/powerpoint/2010/main" val="93243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tis fotos af Formen på kogt yam">
            <a:extLst>
              <a:ext uri="{FF2B5EF4-FFF2-40B4-BE49-F238E27FC236}">
                <a16:creationId xmlns:a16="http://schemas.microsoft.com/office/drawing/2014/main" id="{D2B1C069-8B20-B2A8-0A13-224691ACBD98}"/>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64554"/>
            <a:ext cx="9144000" cy="530805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4605231" y="411510"/>
            <a:ext cx="4071067" cy="1440160"/>
          </a:xfrm>
        </p:spPr>
        <p:txBody>
          <a:bodyPr>
            <a:normAutofit/>
          </a:bodyPr>
          <a:lstStyle/>
          <a:p>
            <a:pPr algn="ctr"/>
            <a:r>
              <a:rPr lang="da-DK" sz="5400" dirty="0">
                <a:solidFill>
                  <a:schemeClr val="tx1"/>
                </a:solidFill>
              </a:rPr>
              <a:t>Mycelium</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9" name="Rektangel: afrundede hjørner 8">
            <a:extLst>
              <a:ext uri="{FF2B5EF4-FFF2-40B4-BE49-F238E27FC236}">
                <a16:creationId xmlns:a16="http://schemas.microsoft.com/office/drawing/2014/main" id="{0E037146-383A-F3DF-C968-637611DA2837}"/>
              </a:ext>
            </a:extLst>
          </p:cNvPr>
          <p:cNvSpPr/>
          <p:nvPr/>
        </p:nvSpPr>
        <p:spPr>
          <a:xfrm>
            <a:off x="4139952" y="1635646"/>
            <a:ext cx="4896544" cy="3420380"/>
          </a:xfrm>
          <a:prstGeom prst="roundRect">
            <a:avLst/>
          </a:prstGeom>
          <a:solidFill>
            <a:schemeClr val="accent4">
              <a:lumMod val="90000"/>
              <a:lumOff val="1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da-DK" sz="2000" dirty="0">
                <a:solidFill>
                  <a:schemeClr val="bg2"/>
                </a:solidFill>
                <a:latin typeface="Mulish" pitchFamily="2" charset="0"/>
              </a:rPr>
              <a:t>Svampens krop kaldes for mycelium. Det er et netværk af forbundne og forgrenede hyfer.</a:t>
            </a:r>
          </a:p>
          <a:p>
            <a:endParaRPr lang="da-DK" sz="2000" dirty="0">
              <a:solidFill>
                <a:schemeClr val="bg2"/>
              </a:solidFill>
              <a:latin typeface="Mulish" pitchFamily="2" charset="0"/>
            </a:endParaRPr>
          </a:p>
          <a:p>
            <a:r>
              <a:rPr lang="da-DK" sz="2000" dirty="0">
                <a:solidFill>
                  <a:schemeClr val="bg2"/>
                </a:solidFill>
                <a:latin typeface="Mulish" pitchFamily="2" charset="0"/>
              </a:rPr>
              <a:t>Når der er næring, kan en hyfe spire og der dannes et mycelium.</a:t>
            </a:r>
          </a:p>
          <a:p>
            <a:endParaRPr lang="da-DK" sz="2000" dirty="0">
              <a:solidFill>
                <a:schemeClr val="bg2"/>
              </a:solidFill>
              <a:latin typeface="Mulish" pitchFamily="2" charset="0"/>
            </a:endParaRPr>
          </a:p>
          <a:p>
            <a:r>
              <a:rPr lang="da-DK" sz="2000" dirty="0">
                <a:solidFill>
                  <a:schemeClr val="bg2"/>
                </a:solidFill>
                <a:latin typeface="Mulish" pitchFamily="2" charset="0"/>
              </a:rPr>
              <a:t>Det er ofte cirkelformet.</a:t>
            </a:r>
          </a:p>
          <a:p>
            <a:r>
              <a:rPr lang="da-DK" sz="2000" dirty="0">
                <a:solidFill>
                  <a:schemeClr val="bg2"/>
                </a:solidFill>
                <a:latin typeface="Mulish" pitchFamily="2" charset="0"/>
              </a:rPr>
              <a:t>Fundet en Honningsvamp med et mycelium på ca. 10 km^2.</a:t>
            </a:r>
          </a:p>
        </p:txBody>
      </p:sp>
    </p:spTree>
    <p:extLst>
      <p:ext uri="{BB962C8B-B14F-4D97-AF65-F5344CB8AC3E}">
        <p14:creationId xmlns:p14="http://schemas.microsoft.com/office/powerpoint/2010/main" val="44067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Gratis fotos af Æbler">
            <a:extLst>
              <a:ext uri="{FF2B5EF4-FFF2-40B4-BE49-F238E27FC236}">
                <a16:creationId xmlns:a16="http://schemas.microsoft.com/office/drawing/2014/main" id="{2B5A764A-11B7-0314-BD2A-E48F128043DA}"/>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57348"/>
          <a:stretch/>
        </p:blipFill>
        <p:spPr bwMode="auto">
          <a:xfrm>
            <a:off x="5243920" y="-92546"/>
            <a:ext cx="3900080"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D4C86A-DFD2-B62A-C4D1-01066A0A01AE}"/>
              </a:ext>
            </a:extLst>
          </p:cNvPr>
          <p:cNvSpPr>
            <a:spLocks noGrp="1"/>
          </p:cNvSpPr>
          <p:nvPr>
            <p:ph type="title"/>
          </p:nvPr>
        </p:nvSpPr>
        <p:spPr>
          <a:xfrm>
            <a:off x="105591" y="190446"/>
            <a:ext cx="4654772" cy="1440160"/>
          </a:xfrm>
        </p:spPr>
        <p:txBody>
          <a:bodyPr>
            <a:normAutofit/>
          </a:bodyPr>
          <a:lstStyle/>
          <a:p>
            <a:pPr algn="ctr"/>
            <a:r>
              <a:rPr lang="da-DK" sz="4800" dirty="0">
                <a:solidFill>
                  <a:schemeClr val="tx1"/>
                </a:solidFill>
              </a:rPr>
              <a:t>Frugtlegeme</a:t>
            </a:r>
          </a:p>
        </p:txBody>
      </p:sp>
      <p:pic>
        <p:nvPicPr>
          <p:cNvPr id="4" name="Billede 3">
            <a:extLst>
              <a:ext uri="{FF2B5EF4-FFF2-40B4-BE49-F238E27FC236}">
                <a16:creationId xmlns:a16="http://schemas.microsoft.com/office/drawing/2014/main" id="{1A2BCDE3-DC1D-7D2A-4687-63663981F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659982"/>
            <a:ext cx="792088" cy="396044"/>
          </a:xfrm>
          <a:prstGeom prst="rect">
            <a:avLst/>
          </a:prstGeom>
        </p:spPr>
      </p:pic>
      <p:sp>
        <p:nvSpPr>
          <p:cNvPr id="14" name="Rektangel: afrundede hjørner 13">
            <a:extLst>
              <a:ext uri="{FF2B5EF4-FFF2-40B4-BE49-F238E27FC236}">
                <a16:creationId xmlns:a16="http://schemas.microsoft.com/office/drawing/2014/main" id="{425D9137-6198-487E-F02E-9253618119CE}"/>
              </a:ext>
            </a:extLst>
          </p:cNvPr>
          <p:cNvSpPr/>
          <p:nvPr/>
        </p:nvSpPr>
        <p:spPr>
          <a:xfrm rot="10800000" flipH="1" flipV="1">
            <a:off x="179512" y="1419622"/>
            <a:ext cx="4848383" cy="3240360"/>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Kan være 0,1 mm små og op 1 m store.</a:t>
            </a:r>
          </a:p>
          <a:p>
            <a:endParaRPr lang="da-DK" dirty="0"/>
          </a:p>
          <a:p>
            <a:r>
              <a:rPr lang="da-DK" dirty="0"/>
              <a:t>Frugtlegemet er som æbletræets æbler, hvor </a:t>
            </a:r>
            <a:r>
              <a:rPr lang="da-DK" i="1" dirty="0"/>
              <a:t>mycelium </a:t>
            </a:r>
            <a:r>
              <a:rPr lang="da-DK" dirty="0"/>
              <a:t>er rødder, stamme, blade osv.</a:t>
            </a:r>
          </a:p>
          <a:p>
            <a:endParaRPr lang="da-DK" dirty="0"/>
          </a:p>
          <a:p>
            <a:r>
              <a:rPr lang="da-DK" dirty="0"/>
              <a:t>Svampe danner frugtlegemer når de laver kønnet formering.</a:t>
            </a:r>
          </a:p>
          <a:p>
            <a:endParaRPr lang="da-DK" dirty="0"/>
          </a:p>
        </p:txBody>
      </p:sp>
    </p:spTree>
    <p:extLst>
      <p:ext uri="{BB962C8B-B14F-4D97-AF65-F5344CB8AC3E}">
        <p14:creationId xmlns:p14="http://schemas.microsoft.com/office/powerpoint/2010/main" val="3231475848"/>
      </p:ext>
    </p:extLst>
  </p:cSld>
  <p:clrMapOvr>
    <a:masterClrMapping/>
  </p:clrMapOvr>
</p:sld>
</file>

<file path=ppt/theme/theme1.xml><?xml version="1.0" encoding="utf-8"?>
<a:theme xmlns:a="http://schemas.openxmlformats.org/drawingml/2006/main" name="CloudFactory_Hvid">
  <a:themeElements>
    <a:clrScheme name="Friluftsrådet2021">
      <a:dk1>
        <a:srgbClr val="000000"/>
      </a:dk1>
      <a:lt1>
        <a:srgbClr val="FFFFFF"/>
      </a:lt1>
      <a:dk2>
        <a:srgbClr val="1A453D"/>
      </a:dk2>
      <a:lt2>
        <a:srgbClr val="FEFFFF"/>
      </a:lt2>
      <a:accent1>
        <a:srgbClr val="2F333D"/>
      </a:accent1>
      <a:accent2>
        <a:srgbClr val="40342D"/>
      </a:accent2>
      <a:accent3>
        <a:srgbClr val="2A3654"/>
      </a:accent3>
      <a:accent4>
        <a:srgbClr val="1A453D"/>
      </a:accent4>
      <a:accent5>
        <a:srgbClr val="56261F"/>
      </a:accent5>
      <a:accent6>
        <a:srgbClr val="D58F1F"/>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05FADE5B-A63D-0E43-8879-49D535DC5F48}"/>
    </a:ext>
  </a:extLst>
</a:theme>
</file>

<file path=ppt/theme/theme2.xml><?xml version="1.0" encoding="utf-8"?>
<a:theme xmlns:a="http://schemas.openxmlformats.org/drawingml/2006/main" name="CloudFactory_Blå">
  <a:themeElements>
    <a:clrScheme name="CloudFactory2021">
      <a:dk1>
        <a:srgbClr val="000000"/>
      </a:dk1>
      <a:lt1>
        <a:srgbClr val="FFFFFF"/>
      </a:lt1>
      <a:dk2>
        <a:srgbClr val="1F497D"/>
      </a:dk2>
      <a:lt2>
        <a:srgbClr val="EEECE1"/>
      </a:lt2>
      <a:accent1>
        <a:srgbClr val="020020"/>
      </a:accent1>
      <a:accent2>
        <a:srgbClr val="161A5F"/>
      </a:accent2>
      <a:accent3>
        <a:srgbClr val="7973BD"/>
      </a:accent3>
      <a:accent4>
        <a:srgbClr val="7FE9FF"/>
      </a:accent4>
      <a:accent5>
        <a:srgbClr val="4BACC6"/>
      </a:accent5>
      <a:accent6>
        <a:srgbClr val="F79646"/>
      </a:accent6>
      <a:hlink>
        <a:srgbClr val="0000FF"/>
      </a:hlink>
      <a:folHlink>
        <a:srgbClr val="80008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5666 Powerpoint" id="{ECBF2BAE-5C3A-9946-942C-5C1FEAE7E7FB}" vid="{E8388735-747C-E647-900F-C3C4A522B6F0}"/>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15666 Powerpoint_V1</Template>
  <TotalTime>46435</TotalTime>
  <Words>2516</Words>
  <Application>Microsoft Office PowerPoint</Application>
  <PresentationFormat>Skærmshow (16:9)</PresentationFormat>
  <Paragraphs>197</Paragraphs>
  <Slides>18</Slides>
  <Notes>16</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18</vt:i4>
      </vt:variant>
    </vt:vector>
  </HeadingPairs>
  <TitlesOfParts>
    <vt:vector size="28" baseType="lpstr">
      <vt:lpstr>MULISH ROMAN</vt:lpstr>
      <vt:lpstr>Calibri</vt:lpstr>
      <vt:lpstr>Nunito Black</vt:lpstr>
      <vt:lpstr>Arial</vt:lpstr>
      <vt:lpstr>Mulish</vt:lpstr>
      <vt:lpstr>Verdana</vt:lpstr>
      <vt:lpstr>MULISH REGULAR ROMAN</vt:lpstr>
      <vt:lpstr>Nunito ExtraBold</vt:lpstr>
      <vt:lpstr>CloudFactory_Hvid</vt:lpstr>
      <vt:lpstr>CloudFactory_Blå</vt:lpstr>
      <vt:lpstr>SVAMPE</vt:lpstr>
      <vt:lpstr>Hvordan ser svampe ud - Hvilke forskellige typer kender I?</vt:lpstr>
      <vt:lpstr>PowerPoint-præsentation</vt:lpstr>
      <vt:lpstr>Men hvad er en svamp?</vt:lpstr>
      <vt:lpstr>Men hvad er en svamp?</vt:lpstr>
      <vt:lpstr>Opbygning af en svamp </vt:lpstr>
      <vt:lpstr>Hyfer</vt:lpstr>
      <vt:lpstr>Mycelium</vt:lpstr>
      <vt:lpstr>Frugtlegeme</vt:lpstr>
      <vt:lpstr>Sporespredning </vt:lpstr>
      <vt:lpstr>Sporespredning </vt:lpstr>
      <vt:lpstr>Fylogeni</vt:lpstr>
      <vt:lpstr>Svamperiget </vt:lpstr>
      <vt:lpstr>Hvorfor har svampe deres eget rige?  </vt:lpstr>
      <vt:lpstr>Svampes livsstil</vt:lpstr>
      <vt:lpstr>Svampe spiller en rolle</vt:lpstr>
      <vt:lpstr>12 spiselige svampe</vt:lpstr>
      <vt:lpstr>Klar, parat, start  dyrkning af østershatte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Acronis partner brief</dc:title>
  <dc:creator>Kristian Magnus Nielsen</dc:creator>
  <cp:lastModifiedBy>Mette Lyngs Ferrum</cp:lastModifiedBy>
  <cp:revision>142</cp:revision>
  <dcterms:created xsi:type="dcterms:W3CDTF">2021-03-22T18:53:06Z</dcterms:created>
  <dcterms:modified xsi:type="dcterms:W3CDTF">2023-02-28T09:23:54Z</dcterms:modified>
</cp:coreProperties>
</file>